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1"/>
  </p:sldMasterIdLst>
  <p:notesMasterIdLst>
    <p:notesMasterId r:id="rId11"/>
  </p:notesMasterIdLst>
  <p:sldIdLst>
    <p:sldId id="263" r:id="rId2"/>
    <p:sldId id="264" r:id="rId3"/>
    <p:sldId id="267" r:id="rId4"/>
    <p:sldId id="265" r:id="rId5"/>
    <p:sldId id="268" r:id="rId6"/>
    <p:sldId id="266" r:id="rId7"/>
    <p:sldId id="256" r:id="rId8"/>
    <p:sldId id="260" r:id="rId9"/>
    <p:sldId id="269"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99"/>
    <a:srgbClr val="0066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69" autoAdjust="0"/>
    <p:restoredTop sz="94613"/>
  </p:normalViewPr>
  <p:slideViewPr>
    <p:cSldViewPr snapToGrid="0">
      <p:cViewPr varScale="1">
        <p:scale>
          <a:sx n="119" d="100"/>
          <a:sy n="119" d="100"/>
        </p:scale>
        <p:origin x="232"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9C555F-8E69-4EA0-A3E3-C0F8E86B0B64}" type="datetimeFigureOut">
              <a:rPr lang="it-IT" smtClean="0"/>
              <a:t>26/03/25</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A367FD-E767-4DA5-B494-E0B9D3055BAB}" type="slidenum">
              <a:rPr lang="it-IT" smtClean="0"/>
              <a:t>‹N›</a:t>
            </a:fld>
            <a:endParaRPr lang="it-IT"/>
          </a:p>
        </p:txBody>
      </p:sp>
    </p:spTree>
    <p:extLst>
      <p:ext uri="{BB962C8B-B14F-4D97-AF65-F5344CB8AC3E}">
        <p14:creationId xmlns:p14="http://schemas.microsoft.com/office/powerpoint/2010/main" val="975786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85A367FD-E767-4DA5-B494-E0B9D3055BAB}" type="slidenum">
              <a:rPr lang="it-IT" smtClean="0"/>
              <a:t>7</a:t>
            </a:fld>
            <a:endParaRPr lang="it-IT"/>
          </a:p>
        </p:txBody>
      </p:sp>
    </p:spTree>
    <p:extLst>
      <p:ext uri="{BB962C8B-B14F-4D97-AF65-F5344CB8AC3E}">
        <p14:creationId xmlns:p14="http://schemas.microsoft.com/office/powerpoint/2010/main" val="32234959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B882268B-0A01-4E59-B3A0-B5B9A41AB533}" type="datetimeFigureOut">
              <a:rPr lang="it-IT" smtClean="0"/>
              <a:t>26/03/25</a:t>
            </a:fld>
            <a:endParaRPr lang="it-IT"/>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endParaRPr lang="it-IT"/>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C3516CF2-42D6-4B1B-8F95-8B5696422DAD}" type="slidenum">
              <a:rPr lang="it-IT" smtClean="0"/>
              <a:t>‹N›</a:t>
            </a:fld>
            <a:endParaRPr lang="it-IT"/>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832720153"/>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882268B-0A01-4E59-B3A0-B5B9A41AB533}" type="datetimeFigureOut">
              <a:rPr lang="it-IT" smtClean="0"/>
              <a:t>26/03/25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C3516CF2-42D6-4B1B-8F95-8B5696422DAD}" type="slidenum">
              <a:rPr lang="it-IT" smtClean="0"/>
              <a:t>‹N›</a:t>
            </a:fld>
            <a:endParaRPr lang="it-IT"/>
          </a:p>
        </p:txBody>
      </p:sp>
    </p:spTree>
    <p:extLst>
      <p:ext uri="{BB962C8B-B14F-4D97-AF65-F5344CB8AC3E}">
        <p14:creationId xmlns:p14="http://schemas.microsoft.com/office/powerpoint/2010/main" val="1598056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882268B-0A01-4E59-B3A0-B5B9A41AB533}" type="datetimeFigureOut">
              <a:rPr lang="it-IT" smtClean="0"/>
              <a:t>26/03/25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C3516CF2-42D6-4B1B-8F95-8B5696422DAD}" type="slidenum">
              <a:rPr lang="it-IT" smtClean="0"/>
              <a:t>‹N›</a:t>
            </a:fld>
            <a:endParaRPr lang="it-IT"/>
          </a:p>
        </p:txBody>
      </p:sp>
    </p:spTree>
    <p:extLst>
      <p:ext uri="{BB962C8B-B14F-4D97-AF65-F5344CB8AC3E}">
        <p14:creationId xmlns:p14="http://schemas.microsoft.com/office/powerpoint/2010/main" val="10585242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882268B-0A01-4E59-B3A0-B5B9A41AB533}" type="datetimeFigureOut">
              <a:rPr lang="it-IT" smtClean="0"/>
              <a:t>26/03/25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C3516CF2-42D6-4B1B-8F95-8B5696422DAD}" type="slidenum">
              <a:rPr lang="it-IT" smtClean="0"/>
              <a:t>‹N›</a:t>
            </a:fld>
            <a:endParaRPr lang="it-IT"/>
          </a:p>
        </p:txBody>
      </p:sp>
    </p:spTree>
    <p:extLst>
      <p:ext uri="{BB962C8B-B14F-4D97-AF65-F5344CB8AC3E}">
        <p14:creationId xmlns:p14="http://schemas.microsoft.com/office/powerpoint/2010/main" val="34217618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B882268B-0A01-4E59-B3A0-B5B9A41AB533}" type="datetimeFigureOut">
              <a:rPr lang="it-IT" smtClean="0"/>
              <a:t>26/03/25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C3516CF2-42D6-4B1B-8F95-8B5696422DAD}" type="slidenum">
              <a:rPr lang="it-IT" smtClean="0"/>
              <a:t>‹N›</a:t>
            </a:fld>
            <a:endParaRPr lang="it-IT"/>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108282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B882268B-0A01-4E59-B3A0-B5B9A41AB533}" type="datetimeFigureOut">
              <a:rPr lang="it-IT" smtClean="0"/>
              <a:t>26/03/25</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C3516CF2-42D6-4B1B-8F95-8B5696422DAD}" type="slidenum">
              <a:rPr lang="it-IT" smtClean="0"/>
              <a:t>‹N›</a:t>
            </a:fld>
            <a:endParaRPr lang="it-IT"/>
          </a:p>
        </p:txBody>
      </p:sp>
    </p:spTree>
    <p:extLst>
      <p:ext uri="{BB962C8B-B14F-4D97-AF65-F5344CB8AC3E}">
        <p14:creationId xmlns:p14="http://schemas.microsoft.com/office/powerpoint/2010/main" val="30107953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it-IT"/>
              <a:t>Fare clic per modificare gli stili del testo dello schema</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B882268B-0A01-4E59-B3A0-B5B9A41AB533}" type="datetimeFigureOut">
              <a:rPr lang="it-IT" smtClean="0"/>
              <a:t>26/03/25</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C3516CF2-42D6-4B1B-8F95-8B5696422DAD}" type="slidenum">
              <a:rPr lang="it-IT" smtClean="0"/>
              <a:t>‹N›</a:t>
            </a:fld>
            <a:endParaRPr lang="it-IT"/>
          </a:p>
        </p:txBody>
      </p:sp>
    </p:spTree>
    <p:extLst>
      <p:ext uri="{BB962C8B-B14F-4D97-AF65-F5344CB8AC3E}">
        <p14:creationId xmlns:p14="http://schemas.microsoft.com/office/powerpoint/2010/main" val="42643116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B882268B-0A01-4E59-B3A0-B5B9A41AB533}" type="datetimeFigureOut">
              <a:rPr lang="it-IT" smtClean="0"/>
              <a:t>26/03/25</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C3516CF2-42D6-4B1B-8F95-8B5696422DAD}" type="slidenum">
              <a:rPr lang="it-IT" smtClean="0"/>
              <a:t>‹N›</a:t>
            </a:fld>
            <a:endParaRPr lang="it-IT"/>
          </a:p>
        </p:txBody>
      </p:sp>
    </p:spTree>
    <p:extLst>
      <p:ext uri="{BB962C8B-B14F-4D97-AF65-F5344CB8AC3E}">
        <p14:creationId xmlns:p14="http://schemas.microsoft.com/office/powerpoint/2010/main" val="16524028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82268B-0A01-4E59-B3A0-B5B9A41AB533}" type="datetimeFigureOut">
              <a:rPr lang="it-IT" smtClean="0"/>
              <a:t>26/03/25</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C3516CF2-42D6-4B1B-8F95-8B5696422DAD}" type="slidenum">
              <a:rPr lang="it-IT" smtClean="0"/>
              <a:t>‹N›</a:t>
            </a:fld>
            <a:endParaRPr lang="it-IT"/>
          </a:p>
        </p:txBody>
      </p:sp>
    </p:spTree>
    <p:extLst>
      <p:ext uri="{BB962C8B-B14F-4D97-AF65-F5344CB8AC3E}">
        <p14:creationId xmlns:p14="http://schemas.microsoft.com/office/powerpoint/2010/main" val="34691168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0" baseline="0"/>
            </a:lvl1pPr>
          </a:lstStyle>
          <a:p>
            <a:r>
              <a:rPr lang="it-IT"/>
              <a:t>Fare clic per modificare lo stile del titolo dello schema</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B882268B-0A01-4E59-B3A0-B5B9A41AB533}" type="datetimeFigureOut">
              <a:rPr lang="it-IT" smtClean="0"/>
              <a:t>26/03/25</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C3516CF2-42D6-4B1B-8F95-8B5696422DAD}" type="slidenum">
              <a:rPr lang="it-IT" smtClean="0"/>
              <a:t>‹N›</a:t>
            </a:fld>
            <a:endParaRPr lang="it-IT"/>
          </a:p>
        </p:txBody>
      </p:sp>
    </p:spTree>
    <p:extLst>
      <p:ext uri="{BB962C8B-B14F-4D97-AF65-F5344CB8AC3E}">
        <p14:creationId xmlns:p14="http://schemas.microsoft.com/office/powerpoint/2010/main" val="14953510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0">
                <a:solidFill>
                  <a:schemeClr val="bg1"/>
                </a:solidFill>
              </a:defRPr>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0" y="0"/>
            <a:ext cx="11292840" cy="5128923"/>
          </a:xfrm>
          <a:solidFill>
            <a:schemeClr val="accent1"/>
          </a:solid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B882268B-0A01-4E59-B3A0-B5B9A41AB533}" type="datetimeFigureOut">
              <a:rPr lang="it-IT" smtClean="0"/>
              <a:t>26/03/25</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C3516CF2-42D6-4B1B-8F95-8B5696422DAD}" type="slidenum">
              <a:rPr lang="it-IT" smtClean="0"/>
              <a:t>‹N›</a:t>
            </a:fld>
            <a:endParaRPr lang="it-IT"/>
          </a:p>
        </p:txBody>
      </p:sp>
    </p:spTree>
    <p:extLst>
      <p:ext uri="{BB962C8B-B14F-4D97-AF65-F5344CB8AC3E}">
        <p14:creationId xmlns:p14="http://schemas.microsoft.com/office/powerpoint/2010/main" val="33763960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fld id="{B882268B-0A01-4E59-B3A0-B5B9A41AB533}" type="datetimeFigureOut">
              <a:rPr lang="it-IT" smtClean="0"/>
              <a:t>26/03/25</a:t>
            </a:fld>
            <a:endParaRPr lang="it-IT"/>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endParaRPr lang="it-IT"/>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tx2">
                    <a:lumMod val="60000"/>
                    <a:lumOff val="40000"/>
                  </a:schemeClr>
                </a:solidFill>
              </a:defRPr>
            </a:lvl1pPr>
          </a:lstStyle>
          <a:p>
            <a:fld id="{C3516CF2-42D6-4B1B-8F95-8B5696422DAD}" type="slidenum">
              <a:rPr lang="it-IT" smtClean="0"/>
              <a:t>‹N›</a:t>
            </a:fld>
            <a:endParaRPr lang="it-IT"/>
          </a:p>
        </p:txBody>
      </p:sp>
    </p:spTree>
    <p:extLst>
      <p:ext uri="{BB962C8B-B14F-4D97-AF65-F5344CB8AC3E}">
        <p14:creationId xmlns:p14="http://schemas.microsoft.com/office/powerpoint/2010/main" val="918995845"/>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txStyles>
    <p:title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mappe.gse.it/portal/apps/experiencebuilder/experience/?id=7cdfc4cfb0bb4beead292e9290fdeebd"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uncem.it/comunita-energetiche-rinnovabili-numeri-troppo-bassi-uncem-azione-con-mase-e-gse-per-disincagliare-i-progetti-dei-territori-cer-e-green-community-vanno-insieme/"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hyperlink" Target="https://uncem.it/comunita-energetiche-rinnovabili-numeri-troppo-bassi-uncem-azione-con-mase-e-gse-per-disincagliare-i-progetti-dei-territori-cer-e-green-community-vanno-insieme/" TargetMode="Externa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B44E0B85-C2F4-CDB7-F37A-C98E6D9F74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4911" y="601344"/>
            <a:ext cx="3240319" cy="914446"/>
          </a:xfrm>
          <a:prstGeom prst="rect">
            <a:avLst/>
          </a:prstGeom>
        </p:spPr>
      </p:pic>
      <p:sp>
        <p:nvSpPr>
          <p:cNvPr id="6" name="TextBox 5">
            <a:extLst>
              <a:ext uri="{FF2B5EF4-FFF2-40B4-BE49-F238E27FC236}">
                <a16:creationId xmlns:a16="http://schemas.microsoft.com/office/drawing/2014/main" id="{86CB16C7-F9EA-E2B0-1087-C5A3F9018702}"/>
              </a:ext>
            </a:extLst>
          </p:cNvPr>
          <p:cNvSpPr txBox="1"/>
          <p:nvPr/>
        </p:nvSpPr>
        <p:spPr>
          <a:xfrm>
            <a:off x="1049598" y="2726051"/>
            <a:ext cx="9313602" cy="1405898"/>
          </a:xfrm>
          <a:prstGeom prst="rect">
            <a:avLst/>
          </a:prstGeom>
        </p:spPr>
        <p:txBody>
          <a:bodyPr wrap="square" lIns="0" tIns="0" rIns="0" bIns="0" rtlCol="0" anchor="t">
            <a:spAutoFit/>
          </a:bodyPr>
          <a:lstStyle>
            <a:defPPr>
              <a:defRPr lang="en-US"/>
            </a:defPPr>
            <a:lvl1pPr algn="ctr" defTabSz="914400">
              <a:lnSpc>
                <a:spcPts val="3080"/>
              </a:lnSpc>
              <a:defRPr sz="2800" b="1">
                <a:solidFill>
                  <a:srgbClr val="383838"/>
                </a:solidFill>
                <a:effectLst>
                  <a:outerShdw blurRad="38100" dist="38100" dir="2700000" algn="tl">
                    <a:srgbClr val="000000">
                      <a:alpha val="43137"/>
                    </a:srgbClr>
                  </a:outerShdw>
                </a:effectLst>
                <a:latin typeface="Helvetica" pitchFamily="2" charset="0"/>
              </a:defRPr>
            </a:lvl1pPr>
            <a:lvl2pPr defTabSz="914400"/>
            <a:lvl3pPr defTabSz="914400"/>
            <a:lvl4pPr defTabSz="914400"/>
            <a:lvl5pPr defTabSz="914400"/>
            <a:lvl6pPr defTabSz="914400"/>
            <a:lvl7pPr defTabSz="914400"/>
            <a:lvl8pPr defTabSz="914400"/>
            <a:lvl9pPr defTabSz="914400"/>
          </a:lstStyle>
          <a:p>
            <a:pPr>
              <a:lnSpc>
                <a:spcPct val="150000"/>
              </a:lnSpc>
            </a:pPr>
            <a:r>
              <a:rPr lang="it-IT" sz="3200" dirty="0">
                <a:solidFill>
                  <a:schemeClr val="tx1">
                    <a:lumMod val="85000"/>
                    <a:lumOff val="15000"/>
                  </a:schemeClr>
                </a:solidFill>
              </a:rPr>
              <a:t>One Stop Shop: una Rete a supporto dei territori per la transizione energetica</a:t>
            </a:r>
          </a:p>
        </p:txBody>
      </p:sp>
      <p:sp>
        <p:nvSpPr>
          <p:cNvPr id="8" name="TextBox 6">
            <a:extLst>
              <a:ext uri="{FF2B5EF4-FFF2-40B4-BE49-F238E27FC236}">
                <a16:creationId xmlns:a16="http://schemas.microsoft.com/office/drawing/2014/main" id="{7CE025DF-DBFB-7A45-8F56-5E3A2325C2D9}"/>
              </a:ext>
            </a:extLst>
          </p:cNvPr>
          <p:cNvSpPr txBox="1"/>
          <p:nvPr/>
        </p:nvSpPr>
        <p:spPr>
          <a:xfrm>
            <a:off x="7163287" y="5873537"/>
            <a:ext cx="3686556" cy="383118"/>
          </a:xfrm>
          <a:prstGeom prst="rect">
            <a:avLst/>
          </a:prstGeom>
        </p:spPr>
        <p:txBody>
          <a:bodyPr wrap="square" lIns="0" tIns="0" rIns="0" bIns="0" rtlCol="0" anchor="t">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ts val="3080"/>
              </a:lnSpc>
            </a:pPr>
            <a:r>
              <a:rPr lang="en-US" sz="2400" b="1" dirty="0">
                <a:solidFill>
                  <a:schemeClr val="tx1">
                    <a:lumMod val="85000"/>
                    <a:lumOff val="15000"/>
                  </a:schemeClr>
                </a:solidFill>
                <a:latin typeface="Helvetica" pitchFamily="2" charset="0"/>
              </a:rPr>
              <a:t>Pescara  27 Marzo 2025</a:t>
            </a:r>
          </a:p>
        </p:txBody>
      </p:sp>
      <p:pic>
        <p:nvPicPr>
          <p:cNvPr id="1026" name="Picture 2" descr="Immagine che contiene Elementi grafici, grafica, creatività&#10;&#10;Il contenuto generato dall&amp;#39;intelligenza artificiale potrebbe non essere corretto.">
            <a:extLst>
              <a:ext uri="{FF2B5EF4-FFF2-40B4-BE49-F238E27FC236}">
                <a16:creationId xmlns:a16="http://schemas.microsoft.com/office/drawing/2014/main" id="{016B8C9C-1108-E8F7-152D-CEF3F9482F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64129" y="336447"/>
            <a:ext cx="2399071" cy="125903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6">
            <a:extLst>
              <a:ext uri="{FF2B5EF4-FFF2-40B4-BE49-F238E27FC236}">
                <a16:creationId xmlns:a16="http://schemas.microsoft.com/office/drawing/2014/main" id="{99D9F327-C116-4075-87D7-01FC9CBE6AD9}"/>
              </a:ext>
            </a:extLst>
          </p:cNvPr>
          <p:cNvSpPr txBox="1"/>
          <p:nvPr/>
        </p:nvSpPr>
        <p:spPr>
          <a:xfrm>
            <a:off x="848549" y="5866324"/>
            <a:ext cx="3686556" cy="780663"/>
          </a:xfrm>
          <a:prstGeom prst="rect">
            <a:avLst/>
          </a:prstGeom>
        </p:spPr>
        <p:txBody>
          <a:bodyPr wrap="square" lIns="0" tIns="0" rIns="0" bIns="0" rtlCol="0" anchor="t">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3080"/>
              </a:lnSpc>
            </a:pPr>
            <a:r>
              <a:rPr lang="en-US" sz="2400" b="1" dirty="0" err="1">
                <a:solidFill>
                  <a:schemeClr val="tx1">
                    <a:lumMod val="85000"/>
                    <a:lumOff val="15000"/>
                  </a:schemeClr>
                </a:solidFill>
                <a:latin typeface="Helvetica" pitchFamily="2" charset="0"/>
              </a:rPr>
              <a:t>ing</a:t>
            </a:r>
            <a:r>
              <a:rPr lang="en-US" sz="2400" b="1" dirty="0">
                <a:solidFill>
                  <a:schemeClr val="tx1">
                    <a:lumMod val="85000"/>
                    <a:lumOff val="15000"/>
                  </a:schemeClr>
                </a:solidFill>
                <a:latin typeface="Helvetica" pitchFamily="2" charset="0"/>
              </a:rPr>
              <a:t>. Piergabriele Andreoli Presidente RENAEL</a:t>
            </a:r>
          </a:p>
        </p:txBody>
      </p:sp>
    </p:spTree>
    <p:extLst>
      <p:ext uri="{BB962C8B-B14F-4D97-AF65-F5344CB8AC3E}">
        <p14:creationId xmlns:p14="http://schemas.microsoft.com/office/powerpoint/2010/main" val="24537456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EBA74D03-9BDE-72ED-8F48-2C7491C6F33C}"/>
              </a:ext>
            </a:extLst>
          </p:cNvPr>
          <p:cNvSpPr txBox="1"/>
          <p:nvPr/>
        </p:nvSpPr>
        <p:spPr>
          <a:xfrm>
            <a:off x="111282" y="863410"/>
            <a:ext cx="10853051" cy="5575309"/>
          </a:xfrm>
          <a:prstGeom prst="rect">
            <a:avLst/>
          </a:prstGeom>
          <a:noFill/>
        </p:spPr>
        <p:txBody>
          <a:bodyPr wrap="square">
            <a:spAutoFit/>
          </a:bodyPr>
          <a:lstStyle/>
          <a:p>
            <a:pPr marL="0" indent="0">
              <a:lnSpc>
                <a:spcPct val="150000"/>
              </a:lnSpc>
              <a:buNone/>
            </a:pPr>
            <a:r>
              <a:rPr lang="it-IT" sz="2000" dirty="0">
                <a:latin typeface="Helvetica" panose="020B0604020202020204" pitchFamily="34" charset="0"/>
                <a:cs typeface="Helvetica" panose="020B0604020202020204" pitchFamily="34" charset="0"/>
              </a:rPr>
              <a:t>I modelli di CER che le agenzie hanno seguito finora sono:</a:t>
            </a:r>
          </a:p>
          <a:p>
            <a:pPr marL="342900" indent="-342900">
              <a:lnSpc>
                <a:spcPct val="150000"/>
              </a:lnSpc>
              <a:buFont typeface="Arial" panose="020B0604020202020204" pitchFamily="34" charset="0"/>
              <a:buChar char="•"/>
            </a:pPr>
            <a:r>
              <a:rPr lang="it-IT" sz="2000" dirty="0">
                <a:latin typeface="Helvetica" panose="020B0604020202020204" pitchFamily="34" charset="0"/>
                <a:cs typeface="Helvetica" panose="020B0604020202020204" pitchFamily="34" charset="0"/>
              </a:rPr>
              <a:t>Associazioni: sia in forma riconosciuta che non riconosciuta</a:t>
            </a:r>
          </a:p>
          <a:p>
            <a:pPr marL="342900" indent="-342900">
              <a:lnSpc>
                <a:spcPct val="150000"/>
              </a:lnSpc>
              <a:buFont typeface="Arial" panose="020B0604020202020204" pitchFamily="34" charset="0"/>
              <a:buChar char="•"/>
            </a:pPr>
            <a:r>
              <a:rPr lang="it-IT" sz="2000" dirty="0">
                <a:latin typeface="Helvetica" panose="020B0604020202020204" pitchFamily="34" charset="0"/>
                <a:cs typeface="Helvetica" panose="020B0604020202020204" pitchFamily="34" charset="0"/>
              </a:rPr>
              <a:t>Fondazioni di partecipazione: prevalentemente con soci fondatori pubblici</a:t>
            </a:r>
          </a:p>
          <a:p>
            <a:pPr marL="342900" indent="-342900">
              <a:lnSpc>
                <a:spcPct val="150000"/>
              </a:lnSpc>
              <a:buFont typeface="Arial" panose="020B0604020202020204" pitchFamily="34" charset="0"/>
              <a:buChar char="•"/>
            </a:pPr>
            <a:r>
              <a:rPr lang="it-IT" sz="2000" dirty="0">
                <a:latin typeface="Helvetica" panose="020B0604020202020204" pitchFamily="34" charset="0"/>
                <a:cs typeface="Helvetica" panose="020B0604020202020204" pitchFamily="34" charset="0"/>
              </a:rPr>
              <a:t>Cooperative: membri prevalentemente privati</a:t>
            </a:r>
          </a:p>
          <a:p>
            <a:pPr>
              <a:lnSpc>
                <a:spcPct val="150000"/>
              </a:lnSpc>
            </a:pPr>
            <a:endParaRPr lang="it-IT" sz="2000" dirty="0">
              <a:latin typeface="Helvetica" panose="020B0604020202020204" pitchFamily="34" charset="0"/>
              <a:cs typeface="Helvetica" panose="020B0604020202020204" pitchFamily="34" charset="0"/>
            </a:endParaRPr>
          </a:p>
          <a:p>
            <a:pPr>
              <a:lnSpc>
                <a:spcPct val="150000"/>
              </a:lnSpc>
            </a:pPr>
            <a:r>
              <a:rPr lang="it-IT" sz="2000" dirty="0">
                <a:latin typeface="Helvetica" panose="020B0604020202020204" pitchFamily="34" charset="0"/>
                <a:cs typeface="Helvetica" panose="020B0604020202020204" pitchFamily="34" charset="0"/>
              </a:rPr>
              <a:t>Gli enti pubblici coinvolti hanno prediletto la forma associativa, seguita dalla fondazione in alcuni casi</a:t>
            </a:r>
          </a:p>
          <a:p>
            <a:pPr>
              <a:lnSpc>
                <a:spcPct val="150000"/>
              </a:lnSpc>
            </a:pPr>
            <a:endParaRPr lang="it-IT" sz="2000" dirty="0">
              <a:latin typeface="Helvetica" panose="020B0604020202020204" pitchFamily="34" charset="0"/>
              <a:cs typeface="Helvetica" panose="020B0604020202020204" pitchFamily="34" charset="0"/>
            </a:endParaRPr>
          </a:p>
          <a:p>
            <a:pPr>
              <a:lnSpc>
                <a:spcPct val="150000"/>
              </a:lnSpc>
            </a:pPr>
            <a:r>
              <a:rPr lang="it-IT" sz="2000" dirty="0">
                <a:latin typeface="Helvetica" panose="020B0604020202020204" pitchFamily="34" charset="0"/>
                <a:cs typeface="Helvetica" panose="020B0604020202020204" pitchFamily="34" charset="0"/>
              </a:rPr>
              <a:t>Proiezioni di sviluppo delle CER:</a:t>
            </a:r>
          </a:p>
          <a:p>
            <a:pPr marL="342900" indent="-342900">
              <a:lnSpc>
                <a:spcPct val="150000"/>
              </a:lnSpc>
              <a:buFont typeface="Arial" panose="020B0604020202020204" pitchFamily="34" charset="0"/>
              <a:buChar char="•"/>
            </a:pPr>
            <a:r>
              <a:rPr lang="it-IT" sz="2000" dirty="0">
                <a:latin typeface="Helvetica" panose="020B0604020202020204" pitchFamily="34" charset="0"/>
                <a:cs typeface="Helvetica" panose="020B0604020202020204" pitchFamily="34" charset="0"/>
              </a:rPr>
              <a:t>Associazioni e Fondazioni: impianti dei soci messi in condivisione, aggregazione in gruppi d’acquisto (anche per efficientamento energetico) e legame con modello One Stop Shop </a:t>
            </a:r>
          </a:p>
          <a:p>
            <a:pPr marL="342900" indent="-342900">
              <a:lnSpc>
                <a:spcPct val="150000"/>
              </a:lnSpc>
              <a:buFont typeface="Arial" panose="020B0604020202020204" pitchFamily="34" charset="0"/>
              <a:buChar char="•"/>
            </a:pPr>
            <a:r>
              <a:rPr lang="it-IT" sz="2000" dirty="0">
                <a:latin typeface="Helvetica" panose="020B0604020202020204" pitchFamily="34" charset="0"/>
                <a:cs typeface="Helvetica" panose="020B0604020202020204" pitchFamily="34" charset="0"/>
              </a:rPr>
              <a:t>Cooperative: investimenti collettivi in impianti di comunità, flessibilità di rete, aggregazione </a:t>
            </a:r>
          </a:p>
        </p:txBody>
      </p:sp>
      <p:sp>
        <p:nvSpPr>
          <p:cNvPr id="8" name="TextBox 4">
            <a:extLst>
              <a:ext uri="{FF2B5EF4-FFF2-40B4-BE49-F238E27FC236}">
                <a16:creationId xmlns:a16="http://schemas.microsoft.com/office/drawing/2014/main" id="{381CFD30-2456-5A43-D482-4A3E9F5EE533}"/>
              </a:ext>
            </a:extLst>
          </p:cNvPr>
          <p:cNvSpPr txBox="1"/>
          <p:nvPr/>
        </p:nvSpPr>
        <p:spPr>
          <a:xfrm>
            <a:off x="7777317" y="419281"/>
            <a:ext cx="4414683" cy="403252"/>
          </a:xfrm>
          <a:prstGeom prst="rect">
            <a:avLst/>
          </a:prstGeom>
        </p:spPr>
        <p:txBody>
          <a:bodyPr wrap="square" lIns="0" tIns="0" rIns="0" bIns="0" rtlCol="0" anchor="t">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3080"/>
              </a:lnSpc>
            </a:pPr>
            <a:r>
              <a:rPr lang="en-US" sz="3600" b="1" dirty="0" err="1">
                <a:solidFill>
                  <a:srgbClr val="006666"/>
                </a:solidFill>
                <a:latin typeface="Helvetica" pitchFamily="2" charset="0"/>
              </a:rPr>
              <a:t>Modelli</a:t>
            </a:r>
            <a:r>
              <a:rPr lang="en-US" sz="3600" b="1" dirty="0">
                <a:solidFill>
                  <a:srgbClr val="006666"/>
                </a:solidFill>
                <a:latin typeface="Helvetica" pitchFamily="2" charset="0"/>
              </a:rPr>
              <a:t> di CER</a:t>
            </a:r>
          </a:p>
        </p:txBody>
      </p:sp>
    </p:spTree>
    <p:extLst>
      <p:ext uri="{BB962C8B-B14F-4D97-AF65-F5344CB8AC3E}">
        <p14:creationId xmlns:p14="http://schemas.microsoft.com/office/powerpoint/2010/main" val="41747983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F44AFB-C2FF-4E3B-C48E-FE255061C575}"/>
            </a:ext>
          </a:extLst>
        </p:cNvPr>
        <p:cNvGrpSpPr/>
        <p:nvPr/>
      </p:nvGrpSpPr>
      <p:grpSpPr>
        <a:xfrm>
          <a:off x="0" y="0"/>
          <a:ext cx="0" cy="0"/>
          <a:chOff x="0" y="0"/>
          <a:chExt cx="0" cy="0"/>
        </a:xfrm>
      </p:grpSpPr>
      <p:sp>
        <p:nvSpPr>
          <p:cNvPr id="3" name="Segnaposto testo 2">
            <a:extLst>
              <a:ext uri="{FF2B5EF4-FFF2-40B4-BE49-F238E27FC236}">
                <a16:creationId xmlns:a16="http://schemas.microsoft.com/office/drawing/2014/main" id="{1D575451-2620-3AE2-1133-AD74B6F82160}"/>
              </a:ext>
            </a:extLst>
          </p:cNvPr>
          <p:cNvSpPr>
            <a:spLocks noGrp="1"/>
          </p:cNvSpPr>
          <p:nvPr>
            <p:ph type="body" idx="1"/>
          </p:nvPr>
        </p:nvSpPr>
        <p:spPr>
          <a:xfrm>
            <a:off x="432137" y="6529493"/>
            <a:ext cx="10836995" cy="328507"/>
          </a:xfrm>
        </p:spPr>
        <p:txBody>
          <a:bodyPr>
            <a:normAutofit fontScale="70000" lnSpcReduction="20000"/>
          </a:bodyPr>
          <a:lstStyle/>
          <a:p>
            <a:r>
              <a:rPr lang="it-IT" sz="2000" dirty="0">
                <a:solidFill>
                  <a:schemeClr val="tx1"/>
                </a:solidFill>
                <a:latin typeface="Helvetica" panose="020B0604020202020204" pitchFamily="34" charset="0"/>
                <a:cs typeface="Helvetica" panose="020B0604020202020204" pitchFamily="34" charset="0"/>
              </a:rPr>
              <a:t>Fonte: GSE </a:t>
            </a:r>
            <a:r>
              <a:rPr lang="it-IT" sz="2000" dirty="0">
                <a:solidFill>
                  <a:schemeClr val="tx1"/>
                </a:solidFill>
                <a:latin typeface="Helvetica" panose="020B0604020202020204" pitchFamily="34" charset="0"/>
                <a:cs typeface="Helvetica" panose="020B0604020202020204" pitchFamily="34" charset="0"/>
                <a:hlinkClick r:id="rId2"/>
              </a:rPr>
              <a:t>https://mappe.gse.it/portal/apps/experiencebuilder/experience/?id=7cdfc4cfb0bb4beead292e9290fdeebd</a:t>
            </a:r>
            <a:r>
              <a:rPr lang="it-IT" sz="2000" dirty="0">
                <a:solidFill>
                  <a:schemeClr val="tx1"/>
                </a:solidFill>
                <a:latin typeface="Helvetica" panose="020B0604020202020204" pitchFamily="34" charset="0"/>
                <a:cs typeface="Helvetica" panose="020B0604020202020204" pitchFamily="34" charset="0"/>
              </a:rPr>
              <a:t> </a:t>
            </a:r>
          </a:p>
        </p:txBody>
      </p:sp>
      <p:sp>
        <p:nvSpPr>
          <p:cNvPr id="8" name="Rettangolo 7">
            <a:extLst>
              <a:ext uri="{FF2B5EF4-FFF2-40B4-BE49-F238E27FC236}">
                <a16:creationId xmlns:a16="http://schemas.microsoft.com/office/drawing/2014/main" id="{1BC24B63-7517-E518-CAFD-E70B38E51BAF}"/>
              </a:ext>
            </a:extLst>
          </p:cNvPr>
          <p:cNvSpPr/>
          <p:nvPr/>
        </p:nvSpPr>
        <p:spPr>
          <a:xfrm>
            <a:off x="9440333" y="5411893"/>
            <a:ext cx="1828799" cy="914400"/>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it-IT"/>
          </a:p>
        </p:txBody>
      </p:sp>
      <p:sp>
        <p:nvSpPr>
          <p:cNvPr id="9" name="TextBox 4">
            <a:extLst>
              <a:ext uri="{FF2B5EF4-FFF2-40B4-BE49-F238E27FC236}">
                <a16:creationId xmlns:a16="http://schemas.microsoft.com/office/drawing/2014/main" id="{3CFD6F8D-9DB3-3558-241C-6A06E094DC9B}"/>
              </a:ext>
            </a:extLst>
          </p:cNvPr>
          <p:cNvSpPr txBox="1"/>
          <p:nvPr/>
        </p:nvSpPr>
        <p:spPr>
          <a:xfrm>
            <a:off x="6578600" y="165708"/>
            <a:ext cx="7210429" cy="403252"/>
          </a:xfrm>
          <a:prstGeom prst="rect">
            <a:avLst/>
          </a:prstGeom>
        </p:spPr>
        <p:txBody>
          <a:bodyPr wrap="square" lIns="0" tIns="0" rIns="0" bIns="0" rtlCol="0" anchor="t">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3080"/>
              </a:lnSpc>
            </a:pPr>
            <a:r>
              <a:rPr lang="en-US" sz="3600" b="1" dirty="0">
                <a:solidFill>
                  <a:srgbClr val="006666"/>
                </a:solidFill>
                <a:latin typeface="Helvetica" pitchFamily="2" charset="0"/>
              </a:rPr>
              <a:t>CER </a:t>
            </a:r>
            <a:r>
              <a:rPr lang="en-US" sz="3600" b="1" dirty="0" err="1">
                <a:solidFill>
                  <a:srgbClr val="006666"/>
                </a:solidFill>
                <a:latin typeface="Helvetica" pitchFamily="2" charset="0"/>
              </a:rPr>
              <a:t>presenti</a:t>
            </a:r>
            <a:r>
              <a:rPr lang="en-US" sz="3600" b="1" dirty="0">
                <a:solidFill>
                  <a:srgbClr val="006666"/>
                </a:solidFill>
                <a:latin typeface="Helvetica" pitchFamily="2" charset="0"/>
              </a:rPr>
              <a:t> in </a:t>
            </a:r>
            <a:r>
              <a:rPr lang="en-US" sz="3600" b="1" dirty="0" err="1">
                <a:solidFill>
                  <a:srgbClr val="006666"/>
                </a:solidFill>
                <a:latin typeface="Helvetica" pitchFamily="2" charset="0"/>
              </a:rPr>
              <a:t>italia</a:t>
            </a:r>
            <a:endParaRPr lang="en-US" sz="3600" b="1" dirty="0">
              <a:solidFill>
                <a:srgbClr val="006666"/>
              </a:solidFill>
              <a:latin typeface="Helvetica" pitchFamily="2" charset="0"/>
            </a:endParaRPr>
          </a:p>
        </p:txBody>
      </p:sp>
      <p:pic>
        <p:nvPicPr>
          <p:cNvPr id="4" name="Immagine 3">
            <a:extLst>
              <a:ext uri="{FF2B5EF4-FFF2-40B4-BE49-F238E27FC236}">
                <a16:creationId xmlns:a16="http://schemas.microsoft.com/office/drawing/2014/main" id="{EC5EEF28-DC48-9FAE-35E8-56120A3C2D48}"/>
              </a:ext>
            </a:extLst>
          </p:cNvPr>
          <p:cNvPicPr>
            <a:picLocks noChangeAspect="1"/>
          </p:cNvPicPr>
          <p:nvPr/>
        </p:nvPicPr>
        <p:blipFill>
          <a:blip r:embed="rId3"/>
          <a:stretch>
            <a:fillRect/>
          </a:stretch>
        </p:blipFill>
        <p:spPr>
          <a:xfrm>
            <a:off x="2832602" y="670560"/>
            <a:ext cx="5661887" cy="5655733"/>
          </a:xfrm>
          <a:prstGeom prst="rect">
            <a:avLst/>
          </a:prstGeom>
        </p:spPr>
      </p:pic>
    </p:spTree>
    <p:extLst>
      <p:ext uri="{BB962C8B-B14F-4D97-AF65-F5344CB8AC3E}">
        <p14:creationId xmlns:p14="http://schemas.microsoft.com/office/powerpoint/2010/main" val="22658005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a:extLst>
              <a:ext uri="{FF2B5EF4-FFF2-40B4-BE49-F238E27FC236}">
                <a16:creationId xmlns:a16="http://schemas.microsoft.com/office/drawing/2014/main" id="{CBB02D29-470D-999B-3097-C88E5A2AA7CE}"/>
              </a:ext>
            </a:extLst>
          </p:cNvPr>
          <p:cNvSpPr>
            <a:spLocks noGrp="1"/>
          </p:cNvSpPr>
          <p:nvPr>
            <p:ph type="body" idx="1"/>
          </p:nvPr>
        </p:nvSpPr>
        <p:spPr>
          <a:xfrm>
            <a:off x="432137" y="6529493"/>
            <a:ext cx="10836995" cy="328507"/>
          </a:xfrm>
        </p:spPr>
        <p:txBody>
          <a:bodyPr>
            <a:normAutofit fontScale="47500" lnSpcReduction="20000"/>
          </a:bodyPr>
          <a:lstStyle/>
          <a:p>
            <a:r>
              <a:rPr lang="it-IT" sz="2000" dirty="0">
                <a:solidFill>
                  <a:schemeClr val="tx1"/>
                </a:solidFill>
                <a:latin typeface="Helvetica" panose="020B0604020202020204" pitchFamily="34" charset="0"/>
                <a:cs typeface="Helvetica" panose="020B0604020202020204" pitchFamily="34" charset="0"/>
              </a:rPr>
              <a:t>Fonte: UNCEM </a:t>
            </a:r>
            <a:r>
              <a:rPr lang="it-IT" sz="2000" dirty="0">
                <a:solidFill>
                  <a:schemeClr val="tx1"/>
                </a:solidFill>
                <a:latin typeface="Helvetica" panose="020B0604020202020204" pitchFamily="34" charset="0"/>
                <a:cs typeface="Helvetica" panose="020B0604020202020204" pitchFamily="34" charset="0"/>
                <a:hlinkClick r:id="rId2"/>
              </a:rPr>
              <a:t>https://uncem.it/comunita-energetiche-rinnovabili-numeri-troppo-bassi-uncem-azione-con-mase-e-gse-per-disincagliare-i-progetti-dei-territori-cer-e-green-community-vanno-insieme/</a:t>
            </a:r>
            <a:r>
              <a:rPr lang="it-IT" sz="2000" dirty="0">
                <a:solidFill>
                  <a:schemeClr val="tx1"/>
                </a:solidFill>
                <a:latin typeface="Helvetica" panose="020B0604020202020204" pitchFamily="34" charset="0"/>
                <a:cs typeface="Helvetica" panose="020B0604020202020204" pitchFamily="34" charset="0"/>
              </a:rPr>
              <a:t> </a:t>
            </a:r>
          </a:p>
        </p:txBody>
      </p:sp>
      <p:pic>
        <p:nvPicPr>
          <p:cNvPr id="7" name="Immagine 6">
            <a:extLst>
              <a:ext uri="{FF2B5EF4-FFF2-40B4-BE49-F238E27FC236}">
                <a16:creationId xmlns:a16="http://schemas.microsoft.com/office/drawing/2014/main" id="{766CD06F-A01B-9533-2D0C-3474BAE6B1D6}"/>
              </a:ext>
            </a:extLst>
          </p:cNvPr>
          <p:cNvPicPr>
            <a:picLocks noChangeAspect="1"/>
          </p:cNvPicPr>
          <p:nvPr/>
        </p:nvPicPr>
        <p:blipFill>
          <a:blip r:embed="rId3">
            <a:extLst>
              <a:ext uri="{28A0092B-C50C-407E-A947-70E740481C1C}">
                <a14:useLocalDpi xmlns:a14="http://schemas.microsoft.com/office/drawing/2010/main" val="0"/>
              </a:ext>
            </a:extLst>
          </a:blip>
          <a:srcRect l="-1" t="46551" r="-1188"/>
          <a:stretch/>
        </p:blipFill>
        <p:spPr>
          <a:xfrm>
            <a:off x="1196972" y="599248"/>
            <a:ext cx="9640362" cy="3489960"/>
          </a:xfrm>
          <a:prstGeom prst="rect">
            <a:avLst/>
          </a:prstGeom>
        </p:spPr>
      </p:pic>
      <p:sp>
        <p:nvSpPr>
          <p:cNvPr id="8" name="Rettangolo 7">
            <a:extLst>
              <a:ext uri="{FF2B5EF4-FFF2-40B4-BE49-F238E27FC236}">
                <a16:creationId xmlns:a16="http://schemas.microsoft.com/office/drawing/2014/main" id="{A06648F0-33AE-77A2-D34A-1B5A236D3F9D}"/>
              </a:ext>
            </a:extLst>
          </p:cNvPr>
          <p:cNvSpPr/>
          <p:nvPr/>
        </p:nvSpPr>
        <p:spPr>
          <a:xfrm>
            <a:off x="9440333" y="5411893"/>
            <a:ext cx="1828799" cy="914400"/>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it-IT"/>
          </a:p>
        </p:txBody>
      </p:sp>
      <p:sp>
        <p:nvSpPr>
          <p:cNvPr id="9" name="TextBox 4">
            <a:extLst>
              <a:ext uri="{FF2B5EF4-FFF2-40B4-BE49-F238E27FC236}">
                <a16:creationId xmlns:a16="http://schemas.microsoft.com/office/drawing/2014/main" id="{47739103-77D4-6133-4736-AA96FD5BDF2E}"/>
              </a:ext>
            </a:extLst>
          </p:cNvPr>
          <p:cNvSpPr txBox="1"/>
          <p:nvPr/>
        </p:nvSpPr>
        <p:spPr>
          <a:xfrm>
            <a:off x="3979333" y="180758"/>
            <a:ext cx="7007229" cy="403252"/>
          </a:xfrm>
          <a:prstGeom prst="rect">
            <a:avLst/>
          </a:prstGeom>
        </p:spPr>
        <p:txBody>
          <a:bodyPr wrap="square" lIns="0" tIns="0" rIns="0" bIns="0" rtlCol="0" anchor="t">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3080"/>
              </a:lnSpc>
            </a:pPr>
            <a:r>
              <a:rPr lang="en-US" sz="3600" b="1" dirty="0" err="1">
                <a:solidFill>
                  <a:srgbClr val="006666"/>
                </a:solidFill>
                <a:latin typeface="Helvetica" pitchFamily="2" charset="0"/>
              </a:rPr>
              <a:t>Stato</a:t>
            </a:r>
            <a:r>
              <a:rPr lang="en-US" sz="3600" b="1" dirty="0">
                <a:solidFill>
                  <a:srgbClr val="006666"/>
                </a:solidFill>
                <a:latin typeface="Helvetica" pitchFamily="2" charset="0"/>
              </a:rPr>
              <a:t> di </a:t>
            </a:r>
            <a:r>
              <a:rPr lang="en-US" sz="3600" b="1" dirty="0" err="1">
                <a:solidFill>
                  <a:srgbClr val="006666"/>
                </a:solidFill>
                <a:latin typeface="Helvetica" pitchFamily="2" charset="0"/>
              </a:rPr>
              <a:t>avanzamento</a:t>
            </a:r>
            <a:r>
              <a:rPr lang="en-US" sz="3600" b="1" dirty="0">
                <a:solidFill>
                  <a:srgbClr val="006666"/>
                </a:solidFill>
                <a:latin typeface="Helvetica" pitchFamily="2" charset="0"/>
              </a:rPr>
              <a:t> </a:t>
            </a:r>
            <a:r>
              <a:rPr lang="en-US" sz="3600" b="1" dirty="0" err="1">
                <a:solidFill>
                  <a:srgbClr val="006666"/>
                </a:solidFill>
                <a:latin typeface="Helvetica" pitchFamily="2" charset="0"/>
              </a:rPr>
              <a:t>delle</a:t>
            </a:r>
            <a:r>
              <a:rPr lang="en-US" sz="3600" b="1" dirty="0">
                <a:solidFill>
                  <a:srgbClr val="006666"/>
                </a:solidFill>
                <a:latin typeface="Helvetica" pitchFamily="2" charset="0"/>
              </a:rPr>
              <a:t> CER</a:t>
            </a:r>
          </a:p>
        </p:txBody>
      </p:sp>
      <p:sp>
        <p:nvSpPr>
          <p:cNvPr id="10" name="CasellaDiTesto 9">
            <a:extLst>
              <a:ext uri="{FF2B5EF4-FFF2-40B4-BE49-F238E27FC236}">
                <a16:creationId xmlns:a16="http://schemas.microsoft.com/office/drawing/2014/main" id="{951B5E48-E465-A2C7-B3EA-F54BDDADBE0E}"/>
              </a:ext>
            </a:extLst>
          </p:cNvPr>
          <p:cNvSpPr txBox="1"/>
          <p:nvPr/>
        </p:nvSpPr>
        <p:spPr>
          <a:xfrm>
            <a:off x="1100834" y="3082818"/>
            <a:ext cx="10988518" cy="496996"/>
          </a:xfrm>
          <a:prstGeom prst="rect">
            <a:avLst/>
          </a:prstGeom>
          <a:noFill/>
        </p:spPr>
        <p:txBody>
          <a:bodyPr wrap="square">
            <a:spAutoFit/>
          </a:bodyPr>
          <a:lstStyle/>
          <a:p>
            <a:pPr marL="0" indent="0">
              <a:lnSpc>
                <a:spcPct val="150000"/>
              </a:lnSpc>
              <a:buNone/>
            </a:pPr>
            <a:r>
              <a:rPr lang="it-IT" sz="2000" dirty="0">
                <a:latin typeface="Helvetica" panose="020B0604020202020204" pitchFamily="34" charset="0"/>
                <a:cs typeface="Helvetica" panose="020B0604020202020204" pitchFamily="34" charset="0"/>
              </a:rPr>
              <a:t>Necessità di rendere accessibile il contributo incentivante CACER e i fondi PNRR</a:t>
            </a:r>
          </a:p>
        </p:txBody>
      </p:sp>
      <p:sp>
        <p:nvSpPr>
          <p:cNvPr id="11" name="Freccia in giù 10">
            <a:extLst>
              <a:ext uri="{FF2B5EF4-FFF2-40B4-BE49-F238E27FC236}">
                <a16:creationId xmlns:a16="http://schemas.microsoft.com/office/drawing/2014/main" id="{331BE0D9-56A2-CCEE-018A-605CC5982B1A}"/>
              </a:ext>
            </a:extLst>
          </p:cNvPr>
          <p:cNvSpPr/>
          <p:nvPr/>
        </p:nvSpPr>
        <p:spPr>
          <a:xfrm>
            <a:off x="5305953" y="3571114"/>
            <a:ext cx="711200" cy="728133"/>
          </a:xfrm>
          <a:prstGeom prst="down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it-IT"/>
          </a:p>
        </p:txBody>
      </p:sp>
      <p:sp>
        <p:nvSpPr>
          <p:cNvPr id="12" name="CasellaDiTesto 11">
            <a:extLst>
              <a:ext uri="{FF2B5EF4-FFF2-40B4-BE49-F238E27FC236}">
                <a16:creationId xmlns:a16="http://schemas.microsoft.com/office/drawing/2014/main" id="{EDCA3E7F-2C1A-D96A-BDEB-4ABC115AAA91}"/>
              </a:ext>
            </a:extLst>
          </p:cNvPr>
          <p:cNvSpPr txBox="1"/>
          <p:nvPr/>
        </p:nvSpPr>
        <p:spPr>
          <a:xfrm>
            <a:off x="1030453" y="4350690"/>
            <a:ext cx="9640362" cy="958660"/>
          </a:xfrm>
          <a:prstGeom prst="rect">
            <a:avLst/>
          </a:prstGeom>
          <a:noFill/>
        </p:spPr>
        <p:txBody>
          <a:bodyPr wrap="square">
            <a:spAutoFit/>
          </a:bodyPr>
          <a:lstStyle/>
          <a:p>
            <a:pPr marL="0" indent="0">
              <a:lnSpc>
                <a:spcPct val="150000"/>
              </a:lnSpc>
              <a:buNone/>
            </a:pPr>
            <a:r>
              <a:rPr lang="it-IT" sz="2000" dirty="0">
                <a:latin typeface="Helvetica" panose="020B0604020202020204" pitchFamily="34" charset="0"/>
                <a:cs typeface="Helvetica" panose="020B0604020202020204" pitchFamily="34" charset="0"/>
              </a:rPr>
              <a:t>One Stop Shop dedicati su tutto il territorio nazionale per supporto alle CER, ai loro membri pubblici e privati tramite</a:t>
            </a:r>
          </a:p>
        </p:txBody>
      </p:sp>
      <p:sp>
        <p:nvSpPr>
          <p:cNvPr id="13" name="Freccia in giù 12">
            <a:extLst>
              <a:ext uri="{FF2B5EF4-FFF2-40B4-BE49-F238E27FC236}">
                <a16:creationId xmlns:a16="http://schemas.microsoft.com/office/drawing/2014/main" id="{AE09943D-AC96-621E-E141-8D887CCA2424}"/>
              </a:ext>
            </a:extLst>
          </p:cNvPr>
          <p:cNvSpPr/>
          <p:nvPr/>
        </p:nvSpPr>
        <p:spPr>
          <a:xfrm>
            <a:off x="5305953" y="5070123"/>
            <a:ext cx="711200" cy="728133"/>
          </a:xfrm>
          <a:prstGeom prst="down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it-IT"/>
          </a:p>
        </p:txBody>
      </p:sp>
      <p:sp>
        <p:nvSpPr>
          <p:cNvPr id="14" name="CasellaDiTesto 13">
            <a:extLst>
              <a:ext uri="{FF2B5EF4-FFF2-40B4-BE49-F238E27FC236}">
                <a16:creationId xmlns:a16="http://schemas.microsoft.com/office/drawing/2014/main" id="{25B94B06-BD59-A19B-958F-83DC9FF974EC}"/>
              </a:ext>
            </a:extLst>
          </p:cNvPr>
          <p:cNvSpPr txBox="1"/>
          <p:nvPr/>
        </p:nvSpPr>
        <p:spPr>
          <a:xfrm>
            <a:off x="4546767" y="5869093"/>
            <a:ext cx="9640362" cy="496996"/>
          </a:xfrm>
          <a:prstGeom prst="rect">
            <a:avLst/>
          </a:prstGeom>
          <a:noFill/>
        </p:spPr>
        <p:txBody>
          <a:bodyPr wrap="square">
            <a:spAutoFit/>
          </a:bodyPr>
          <a:lstStyle/>
          <a:p>
            <a:pPr marL="0" indent="0">
              <a:lnSpc>
                <a:spcPct val="150000"/>
              </a:lnSpc>
              <a:buNone/>
            </a:pPr>
            <a:r>
              <a:rPr lang="it-IT" sz="2000" dirty="0">
                <a:latin typeface="Helvetica" panose="020B0604020202020204" pitchFamily="34" charset="0"/>
                <a:cs typeface="Helvetica" panose="020B0604020202020204" pitchFamily="34" charset="0"/>
              </a:rPr>
              <a:t>Progetto RENOSS</a:t>
            </a:r>
          </a:p>
        </p:txBody>
      </p:sp>
    </p:spTree>
    <p:extLst>
      <p:ext uri="{BB962C8B-B14F-4D97-AF65-F5344CB8AC3E}">
        <p14:creationId xmlns:p14="http://schemas.microsoft.com/office/powerpoint/2010/main" val="36188460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F1021F-AE7C-4ADC-1CC0-660D8B37F9AB}"/>
            </a:ext>
          </a:extLst>
        </p:cNvPr>
        <p:cNvGrpSpPr/>
        <p:nvPr/>
      </p:nvGrpSpPr>
      <p:grpSpPr>
        <a:xfrm>
          <a:off x="0" y="0"/>
          <a:ext cx="0" cy="0"/>
          <a:chOff x="0" y="0"/>
          <a:chExt cx="0" cy="0"/>
        </a:xfrm>
      </p:grpSpPr>
      <p:sp>
        <p:nvSpPr>
          <p:cNvPr id="3" name="Segnaposto testo 2">
            <a:extLst>
              <a:ext uri="{FF2B5EF4-FFF2-40B4-BE49-F238E27FC236}">
                <a16:creationId xmlns:a16="http://schemas.microsoft.com/office/drawing/2014/main" id="{EC1A0B21-C0BA-A42C-9199-F1FD291FE1E3}"/>
              </a:ext>
            </a:extLst>
          </p:cNvPr>
          <p:cNvSpPr>
            <a:spLocks noGrp="1"/>
          </p:cNvSpPr>
          <p:nvPr>
            <p:ph type="body" idx="1"/>
          </p:nvPr>
        </p:nvSpPr>
        <p:spPr>
          <a:xfrm>
            <a:off x="432137" y="6529493"/>
            <a:ext cx="10836995" cy="328507"/>
          </a:xfrm>
        </p:spPr>
        <p:txBody>
          <a:bodyPr>
            <a:normAutofit fontScale="47500" lnSpcReduction="20000"/>
          </a:bodyPr>
          <a:lstStyle/>
          <a:p>
            <a:r>
              <a:rPr lang="it-IT" sz="2000" dirty="0">
                <a:solidFill>
                  <a:schemeClr val="tx1"/>
                </a:solidFill>
                <a:latin typeface="Helvetica" panose="020B0604020202020204" pitchFamily="34" charset="0"/>
                <a:cs typeface="Helvetica" panose="020B0604020202020204" pitchFamily="34" charset="0"/>
              </a:rPr>
              <a:t>Fonte: UNCEM </a:t>
            </a:r>
            <a:r>
              <a:rPr lang="it-IT" sz="2000" dirty="0">
                <a:solidFill>
                  <a:schemeClr val="tx1"/>
                </a:solidFill>
                <a:latin typeface="Helvetica" panose="020B0604020202020204" pitchFamily="34" charset="0"/>
                <a:cs typeface="Helvetica" panose="020B0604020202020204" pitchFamily="34" charset="0"/>
                <a:hlinkClick r:id="rId2"/>
              </a:rPr>
              <a:t>https://uncem.it/comunita-energetiche-rinnovabili-numeri-troppo-bassi-uncem-azione-con-mase-e-gse-per-disincagliare-i-progetti-dei-territori-cer-e-green-community-vanno-insieme/</a:t>
            </a:r>
            <a:r>
              <a:rPr lang="it-IT" sz="2000" dirty="0">
                <a:solidFill>
                  <a:schemeClr val="tx1"/>
                </a:solidFill>
                <a:latin typeface="Helvetica" panose="020B0604020202020204" pitchFamily="34" charset="0"/>
                <a:cs typeface="Helvetica" panose="020B0604020202020204" pitchFamily="34" charset="0"/>
              </a:rPr>
              <a:t> </a:t>
            </a:r>
          </a:p>
        </p:txBody>
      </p:sp>
      <p:sp>
        <p:nvSpPr>
          <p:cNvPr id="8" name="Rettangolo 7">
            <a:extLst>
              <a:ext uri="{FF2B5EF4-FFF2-40B4-BE49-F238E27FC236}">
                <a16:creationId xmlns:a16="http://schemas.microsoft.com/office/drawing/2014/main" id="{32FED37B-FC32-7798-6689-2BA4816955CD}"/>
              </a:ext>
            </a:extLst>
          </p:cNvPr>
          <p:cNvSpPr/>
          <p:nvPr/>
        </p:nvSpPr>
        <p:spPr>
          <a:xfrm>
            <a:off x="9448799" y="3895927"/>
            <a:ext cx="1828799" cy="914400"/>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it-IT"/>
          </a:p>
        </p:txBody>
      </p:sp>
      <p:sp>
        <p:nvSpPr>
          <p:cNvPr id="9" name="TextBox 4">
            <a:extLst>
              <a:ext uri="{FF2B5EF4-FFF2-40B4-BE49-F238E27FC236}">
                <a16:creationId xmlns:a16="http://schemas.microsoft.com/office/drawing/2014/main" id="{743095FE-4FB7-9305-F7E6-508673F97431}"/>
              </a:ext>
            </a:extLst>
          </p:cNvPr>
          <p:cNvSpPr txBox="1"/>
          <p:nvPr/>
        </p:nvSpPr>
        <p:spPr>
          <a:xfrm>
            <a:off x="2577738" y="302678"/>
            <a:ext cx="8522036" cy="403252"/>
          </a:xfrm>
          <a:prstGeom prst="rect">
            <a:avLst/>
          </a:prstGeom>
        </p:spPr>
        <p:txBody>
          <a:bodyPr wrap="square" lIns="0" tIns="0" rIns="0" bIns="0" rtlCol="0" anchor="t">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3080"/>
              </a:lnSpc>
            </a:pPr>
            <a:r>
              <a:rPr lang="en-US" sz="3600" b="1" dirty="0" err="1">
                <a:solidFill>
                  <a:srgbClr val="006666"/>
                </a:solidFill>
                <a:latin typeface="Helvetica" pitchFamily="2" charset="0"/>
              </a:rPr>
              <a:t>Gli</a:t>
            </a:r>
            <a:r>
              <a:rPr lang="en-US" sz="3600" b="1" dirty="0">
                <a:solidFill>
                  <a:srgbClr val="006666"/>
                </a:solidFill>
                <a:latin typeface="Helvetica" pitchFamily="2" charset="0"/>
              </a:rPr>
              <a:t> One Stop Shop a support </a:t>
            </a:r>
            <a:r>
              <a:rPr lang="en-US" sz="3600" b="1" dirty="0" err="1">
                <a:solidFill>
                  <a:srgbClr val="006666"/>
                </a:solidFill>
                <a:latin typeface="Helvetica" pitchFamily="2" charset="0"/>
              </a:rPr>
              <a:t>delle</a:t>
            </a:r>
            <a:r>
              <a:rPr lang="en-US" sz="3600" b="1" dirty="0">
                <a:solidFill>
                  <a:srgbClr val="006666"/>
                </a:solidFill>
                <a:latin typeface="Helvetica" pitchFamily="2" charset="0"/>
              </a:rPr>
              <a:t> CER</a:t>
            </a:r>
          </a:p>
        </p:txBody>
      </p:sp>
      <p:sp>
        <p:nvSpPr>
          <p:cNvPr id="10" name="CasellaDiTesto 9">
            <a:extLst>
              <a:ext uri="{FF2B5EF4-FFF2-40B4-BE49-F238E27FC236}">
                <a16:creationId xmlns:a16="http://schemas.microsoft.com/office/drawing/2014/main" id="{502F3B7E-E2FF-8ADC-F11E-545641D68C4F}"/>
              </a:ext>
            </a:extLst>
          </p:cNvPr>
          <p:cNvSpPr txBox="1"/>
          <p:nvPr/>
        </p:nvSpPr>
        <p:spPr>
          <a:xfrm>
            <a:off x="1038919" y="1196579"/>
            <a:ext cx="10988518" cy="496996"/>
          </a:xfrm>
          <a:prstGeom prst="rect">
            <a:avLst/>
          </a:prstGeom>
          <a:noFill/>
        </p:spPr>
        <p:txBody>
          <a:bodyPr wrap="square">
            <a:spAutoFit/>
          </a:bodyPr>
          <a:lstStyle/>
          <a:p>
            <a:pPr marL="0" indent="0">
              <a:lnSpc>
                <a:spcPct val="150000"/>
              </a:lnSpc>
              <a:buNone/>
            </a:pPr>
            <a:r>
              <a:rPr lang="it-IT" sz="2000" dirty="0">
                <a:latin typeface="Helvetica" panose="020B0604020202020204" pitchFamily="34" charset="0"/>
                <a:cs typeface="Helvetica" panose="020B0604020202020204" pitchFamily="34" charset="0"/>
              </a:rPr>
              <a:t>Necessità di rendere accessibile il contributo incentivante CACER e i fondi PNRR</a:t>
            </a:r>
          </a:p>
        </p:txBody>
      </p:sp>
      <p:sp>
        <p:nvSpPr>
          <p:cNvPr id="11" name="Freccia in giù 10">
            <a:extLst>
              <a:ext uri="{FF2B5EF4-FFF2-40B4-BE49-F238E27FC236}">
                <a16:creationId xmlns:a16="http://schemas.microsoft.com/office/drawing/2014/main" id="{8179AB03-F2D4-5BA4-CC82-1E2B9028BB33}"/>
              </a:ext>
            </a:extLst>
          </p:cNvPr>
          <p:cNvSpPr/>
          <p:nvPr/>
        </p:nvSpPr>
        <p:spPr>
          <a:xfrm>
            <a:off x="5314419" y="1977463"/>
            <a:ext cx="711200" cy="728133"/>
          </a:xfrm>
          <a:prstGeom prst="down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it-IT" dirty="0"/>
          </a:p>
        </p:txBody>
      </p:sp>
      <p:sp>
        <p:nvSpPr>
          <p:cNvPr id="12" name="CasellaDiTesto 11">
            <a:extLst>
              <a:ext uri="{FF2B5EF4-FFF2-40B4-BE49-F238E27FC236}">
                <a16:creationId xmlns:a16="http://schemas.microsoft.com/office/drawing/2014/main" id="{5B51C778-C78C-EB0A-E030-7E7B1551B180}"/>
              </a:ext>
            </a:extLst>
          </p:cNvPr>
          <p:cNvSpPr txBox="1"/>
          <p:nvPr/>
        </p:nvSpPr>
        <p:spPr>
          <a:xfrm>
            <a:off x="1038919" y="2834724"/>
            <a:ext cx="9640362" cy="958660"/>
          </a:xfrm>
          <a:prstGeom prst="rect">
            <a:avLst/>
          </a:prstGeom>
          <a:noFill/>
        </p:spPr>
        <p:txBody>
          <a:bodyPr wrap="square">
            <a:spAutoFit/>
          </a:bodyPr>
          <a:lstStyle/>
          <a:p>
            <a:pPr marL="0" indent="0" algn="ctr">
              <a:lnSpc>
                <a:spcPct val="150000"/>
              </a:lnSpc>
              <a:buNone/>
            </a:pPr>
            <a:r>
              <a:rPr lang="it-IT" sz="2000" dirty="0">
                <a:latin typeface="Helvetica" panose="020B0604020202020204" pitchFamily="34" charset="0"/>
                <a:cs typeface="Helvetica" panose="020B0604020202020204" pitchFamily="34" charset="0"/>
              </a:rPr>
              <a:t>One Stop Shop dedicati per supporto alle CER, ai loro membri pubblici e privati,  </a:t>
            </a:r>
          </a:p>
          <a:p>
            <a:pPr marL="0" indent="0" algn="ctr">
              <a:lnSpc>
                <a:spcPct val="150000"/>
              </a:lnSpc>
              <a:buNone/>
            </a:pPr>
            <a:r>
              <a:rPr lang="it-IT" sz="2000" dirty="0">
                <a:latin typeface="Helvetica" panose="020B0604020202020204" pitchFamily="34" charset="0"/>
                <a:cs typeface="Helvetica" panose="020B0604020202020204" pitchFamily="34" charset="0"/>
              </a:rPr>
              <a:t>coordinati dalle Agenzie Energetiche Locali</a:t>
            </a:r>
          </a:p>
        </p:txBody>
      </p:sp>
      <p:sp>
        <p:nvSpPr>
          <p:cNvPr id="13" name="Freccia in giù 12">
            <a:extLst>
              <a:ext uri="{FF2B5EF4-FFF2-40B4-BE49-F238E27FC236}">
                <a16:creationId xmlns:a16="http://schemas.microsoft.com/office/drawing/2014/main" id="{ECA83E80-22FF-49E4-123C-48E6FA9C1097}"/>
              </a:ext>
            </a:extLst>
          </p:cNvPr>
          <p:cNvSpPr/>
          <p:nvPr/>
        </p:nvSpPr>
        <p:spPr>
          <a:xfrm>
            <a:off x="5314419" y="4082194"/>
            <a:ext cx="711200" cy="728133"/>
          </a:xfrm>
          <a:prstGeom prst="down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it-IT"/>
          </a:p>
        </p:txBody>
      </p:sp>
      <p:sp>
        <p:nvSpPr>
          <p:cNvPr id="14" name="CasellaDiTesto 13">
            <a:extLst>
              <a:ext uri="{FF2B5EF4-FFF2-40B4-BE49-F238E27FC236}">
                <a16:creationId xmlns:a16="http://schemas.microsoft.com/office/drawing/2014/main" id="{17E86C32-81D7-6145-F8A4-3DFD13F743A6}"/>
              </a:ext>
            </a:extLst>
          </p:cNvPr>
          <p:cNvSpPr txBox="1"/>
          <p:nvPr/>
        </p:nvSpPr>
        <p:spPr>
          <a:xfrm>
            <a:off x="849838" y="4852361"/>
            <a:ext cx="9640362" cy="958660"/>
          </a:xfrm>
          <a:prstGeom prst="rect">
            <a:avLst/>
          </a:prstGeom>
          <a:noFill/>
        </p:spPr>
        <p:txBody>
          <a:bodyPr wrap="square">
            <a:spAutoFit/>
          </a:bodyPr>
          <a:lstStyle/>
          <a:p>
            <a:pPr marL="0" indent="0" algn="ctr">
              <a:lnSpc>
                <a:spcPct val="150000"/>
              </a:lnSpc>
              <a:buNone/>
            </a:pPr>
            <a:r>
              <a:rPr lang="it-IT" sz="2000" b="1" dirty="0">
                <a:latin typeface="Helvetica" panose="020B0604020202020204" pitchFamily="34" charset="0"/>
                <a:cs typeface="Helvetica" panose="020B0604020202020204" pitchFamily="34" charset="0"/>
              </a:rPr>
              <a:t>Progetto RENOSS</a:t>
            </a:r>
          </a:p>
          <a:p>
            <a:pPr marL="0" indent="0" algn="ctr">
              <a:lnSpc>
                <a:spcPct val="150000"/>
              </a:lnSpc>
              <a:buNone/>
            </a:pPr>
            <a:r>
              <a:rPr lang="it-IT" sz="2000" dirty="0">
                <a:latin typeface="Helvetica" panose="020B0604020202020204" pitchFamily="34" charset="0"/>
                <a:cs typeface="Helvetica" panose="020B0604020202020204" pitchFamily="34" charset="0"/>
              </a:rPr>
              <a:t>Una collaborazione tra MASE e </a:t>
            </a:r>
            <a:r>
              <a:rPr lang="it-IT" sz="2000" dirty="0" err="1">
                <a:latin typeface="Helvetica" panose="020B0604020202020204" pitchFamily="34" charset="0"/>
                <a:cs typeface="Helvetica" panose="020B0604020202020204" pitchFamily="34" charset="0"/>
              </a:rPr>
              <a:t>Renael</a:t>
            </a:r>
            <a:r>
              <a:rPr lang="it-IT" sz="2000" dirty="0">
                <a:latin typeface="Helvetica" panose="020B0604020202020204" pitchFamily="34" charset="0"/>
                <a:cs typeface="Helvetica" panose="020B0604020202020204" pitchFamily="34" charset="0"/>
              </a:rPr>
              <a:t> </a:t>
            </a:r>
          </a:p>
        </p:txBody>
      </p:sp>
    </p:spTree>
    <p:extLst>
      <p:ext uri="{BB962C8B-B14F-4D97-AF65-F5344CB8AC3E}">
        <p14:creationId xmlns:p14="http://schemas.microsoft.com/office/powerpoint/2010/main" val="8235532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34541C-D34C-ACAB-F5B8-4BAAADC2BF2F}"/>
            </a:ext>
          </a:extLst>
        </p:cNvPr>
        <p:cNvGrpSpPr/>
        <p:nvPr/>
      </p:nvGrpSpPr>
      <p:grpSpPr>
        <a:xfrm>
          <a:off x="0" y="0"/>
          <a:ext cx="0" cy="0"/>
          <a:chOff x="0" y="0"/>
          <a:chExt cx="0" cy="0"/>
        </a:xfrm>
      </p:grpSpPr>
      <p:sp>
        <p:nvSpPr>
          <p:cNvPr id="5" name="CasellaDiTesto 4">
            <a:extLst>
              <a:ext uri="{FF2B5EF4-FFF2-40B4-BE49-F238E27FC236}">
                <a16:creationId xmlns:a16="http://schemas.microsoft.com/office/drawing/2014/main" id="{46BAC307-157A-CBF3-8FEE-AB7A2821E976}"/>
              </a:ext>
            </a:extLst>
          </p:cNvPr>
          <p:cNvSpPr txBox="1"/>
          <p:nvPr/>
        </p:nvSpPr>
        <p:spPr>
          <a:xfrm>
            <a:off x="111283" y="863410"/>
            <a:ext cx="10988518" cy="6036974"/>
          </a:xfrm>
          <a:prstGeom prst="rect">
            <a:avLst/>
          </a:prstGeom>
          <a:noFill/>
        </p:spPr>
        <p:txBody>
          <a:bodyPr wrap="square">
            <a:spAutoFit/>
          </a:bodyPr>
          <a:lstStyle/>
          <a:p>
            <a:pPr marL="0" indent="0">
              <a:lnSpc>
                <a:spcPct val="150000"/>
              </a:lnSpc>
              <a:buNone/>
            </a:pPr>
            <a:r>
              <a:rPr lang="it-IT" sz="2000" dirty="0">
                <a:latin typeface="Helvetica" panose="020B0604020202020204" pitchFamily="34" charset="0"/>
                <a:cs typeface="Helvetica" panose="020B0604020202020204" pitchFamily="34" charset="0"/>
              </a:rPr>
              <a:t>Le Agenzie, sulla base delle loro esperienze che dopo vengono illustrate, sviluppano una </a:t>
            </a:r>
            <a:r>
              <a:rPr lang="it-IT" sz="2000" b="1" dirty="0">
                <a:latin typeface="Helvetica" panose="020B0604020202020204" pitchFamily="34" charset="0"/>
                <a:cs typeface="Helvetica" panose="020B0604020202020204" pitchFamily="34" charset="0"/>
              </a:rPr>
              <a:t>metodologia comune</a:t>
            </a:r>
            <a:r>
              <a:rPr lang="it-IT" sz="2000" dirty="0">
                <a:latin typeface="Helvetica" panose="020B0604020202020204" pitchFamily="34" charset="0"/>
                <a:cs typeface="Helvetica" panose="020B0604020202020204" pitchFamily="34" charset="0"/>
              </a:rPr>
              <a:t>, data dall’insieme di tutte le loro esperienze, per rendere efficace la penetrazione delle CER sui territori.</a:t>
            </a:r>
          </a:p>
          <a:p>
            <a:pPr marL="0" indent="0">
              <a:lnSpc>
                <a:spcPct val="150000"/>
              </a:lnSpc>
              <a:buNone/>
            </a:pPr>
            <a:r>
              <a:rPr lang="it-IT" sz="2000" dirty="0">
                <a:latin typeface="Helvetica" panose="020B0604020202020204" pitchFamily="34" charset="0"/>
                <a:cs typeface="Helvetica" panose="020B0604020202020204" pitchFamily="34" charset="0"/>
              </a:rPr>
              <a:t>Obiettivo sarà poter </a:t>
            </a:r>
            <a:r>
              <a:rPr lang="it-IT" sz="2000" b="1" dirty="0">
                <a:latin typeface="Helvetica" panose="020B0604020202020204" pitchFamily="34" charset="0"/>
                <a:cs typeface="Helvetica" panose="020B0604020202020204" pitchFamily="34" charset="0"/>
              </a:rPr>
              <a:t>stimolare i territori perché meglio comprendano tutte le possibilità </a:t>
            </a:r>
            <a:r>
              <a:rPr lang="it-IT" sz="2000" dirty="0">
                <a:latin typeface="Helvetica" panose="020B0604020202020204" pitchFamily="34" charset="0"/>
                <a:cs typeface="Helvetica" panose="020B0604020202020204" pitchFamily="34" charset="0"/>
              </a:rPr>
              <a:t>di finanziamento e incentivazione e utilizzando gli strumenti forniti dal GSE.</a:t>
            </a:r>
          </a:p>
          <a:p>
            <a:pPr marL="0" indent="0">
              <a:lnSpc>
                <a:spcPct val="150000"/>
              </a:lnSpc>
              <a:buNone/>
            </a:pPr>
            <a:endParaRPr lang="it-IT" sz="2000" dirty="0">
              <a:latin typeface="Helvetica" panose="020B0604020202020204" pitchFamily="34" charset="0"/>
              <a:cs typeface="Helvetica" panose="020B0604020202020204" pitchFamily="34" charset="0"/>
            </a:endParaRPr>
          </a:p>
          <a:p>
            <a:pPr marL="0" indent="0">
              <a:lnSpc>
                <a:spcPct val="150000"/>
              </a:lnSpc>
              <a:buNone/>
            </a:pPr>
            <a:r>
              <a:rPr lang="it-IT" sz="2000" dirty="0">
                <a:latin typeface="Helvetica" panose="020B0604020202020204" pitchFamily="34" charset="0"/>
                <a:cs typeface="Helvetica" panose="020B0604020202020204" pitchFamily="34" charset="0"/>
              </a:rPr>
              <a:t>Il valore delle agenzie sarà espresso dalla </a:t>
            </a:r>
            <a:r>
              <a:rPr lang="it-IT" sz="2000" b="1" dirty="0">
                <a:latin typeface="Helvetica" panose="020B0604020202020204" pitchFamily="34" charset="0"/>
                <a:cs typeface="Helvetica" panose="020B0604020202020204" pitchFamily="34" charset="0"/>
              </a:rPr>
              <a:t>presenza capillare </a:t>
            </a:r>
            <a:r>
              <a:rPr lang="it-IT" sz="2000" dirty="0">
                <a:latin typeface="Helvetica" panose="020B0604020202020204" pitchFamily="34" charset="0"/>
                <a:cs typeface="Helvetica" panose="020B0604020202020204" pitchFamily="34" charset="0"/>
              </a:rPr>
              <a:t>nei territori e dalla capacità di </a:t>
            </a:r>
            <a:r>
              <a:rPr lang="it-IT" sz="2000" b="1" dirty="0">
                <a:latin typeface="Helvetica" panose="020B0604020202020204" pitchFamily="34" charset="0"/>
                <a:cs typeface="Helvetica" panose="020B0604020202020204" pitchFamily="34" charset="0"/>
              </a:rPr>
              <a:t>aggregazione tra pubblico e privato</a:t>
            </a:r>
            <a:r>
              <a:rPr lang="it-IT" sz="2000" dirty="0">
                <a:latin typeface="Helvetica" panose="020B0604020202020204" pitchFamily="34" charset="0"/>
                <a:cs typeface="Helvetica" panose="020B0604020202020204" pitchFamily="34" charset="0"/>
              </a:rPr>
              <a:t>, come dalla forte expertise in materia </a:t>
            </a:r>
            <a:r>
              <a:rPr lang="it-IT" sz="2000" b="1" dirty="0">
                <a:latin typeface="Helvetica" panose="020B0604020202020204" pitchFamily="34" charset="0"/>
                <a:cs typeface="Helvetica" panose="020B0604020202020204" pitchFamily="34" charset="0"/>
              </a:rPr>
              <a:t>di accompagnamento</a:t>
            </a:r>
            <a:r>
              <a:rPr lang="it-IT" sz="2000" dirty="0">
                <a:latin typeface="Helvetica" panose="020B0604020202020204" pitchFamily="34" charset="0"/>
                <a:cs typeface="Helvetica" panose="020B0604020202020204" pitchFamily="34" charset="0"/>
              </a:rPr>
              <a:t>, </a:t>
            </a:r>
            <a:r>
              <a:rPr lang="it-IT" sz="2000" b="1" dirty="0">
                <a:latin typeface="Helvetica" panose="020B0604020202020204" pitchFamily="34" charset="0"/>
                <a:cs typeface="Helvetica" panose="020B0604020202020204" pitchFamily="34" charset="0"/>
              </a:rPr>
              <a:t>facilitazione</a:t>
            </a:r>
            <a:r>
              <a:rPr lang="it-IT" sz="2000" dirty="0">
                <a:latin typeface="Helvetica" panose="020B0604020202020204" pitchFamily="34" charset="0"/>
                <a:cs typeface="Helvetica" panose="020B0604020202020204" pitchFamily="34" charset="0"/>
              </a:rPr>
              <a:t> e </a:t>
            </a:r>
            <a:r>
              <a:rPr lang="it-IT" sz="2000" b="1" dirty="0">
                <a:latin typeface="Helvetica" panose="020B0604020202020204" pitchFamily="34" charset="0"/>
                <a:cs typeface="Helvetica" panose="020B0604020202020204" pitchFamily="34" charset="0"/>
              </a:rPr>
              <a:t>trasferimento</a:t>
            </a:r>
            <a:r>
              <a:rPr lang="it-IT" sz="2000" dirty="0">
                <a:latin typeface="Helvetica" panose="020B0604020202020204" pitchFamily="34" charset="0"/>
                <a:cs typeface="Helvetica" panose="020B0604020202020204" pitchFamily="34" charset="0"/>
              </a:rPr>
              <a:t> per arrivare alla massima </a:t>
            </a:r>
            <a:r>
              <a:rPr lang="it-IT" sz="2000" b="1" dirty="0">
                <a:latin typeface="Helvetica" panose="020B0604020202020204" pitchFamily="34" charset="0"/>
                <a:cs typeface="Helvetica" panose="020B0604020202020204" pitchFamily="34" charset="0"/>
              </a:rPr>
              <a:t>disseminazione del know </a:t>
            </a:r>
            <a:r>
              <a:rPr lang="it-IT" sz="2000" b="1" dirty="0" err="1">
                <a:latin typeface="Helvetica" panose="020B0604020202020204" pitchFamily="34" charset="0"/>
                <a:cs typeface="Helvetica" panose="020B0604020202020204" pitchFamily="34" charset="0"/>
              </a:rPr>
              <a:t>how</a:t>
            </a:r>
            <a:r>
              <a:rPr lang="it-IT" sz="2000" dirty="0">
                <a:latin typeface="Helvetica" panose="020B0604020202020204" pitchFamily="34" charset="0"/>
                <a:cs typeface="Helvetica" panose="020B0604020202020204" pitchFamily="34" charset="0"/>
              </a:rPr>
              <a:t>.</a:t>
            </a:r>
          </a:p>
          <a:p>
            <a:pPr marL="0" indent="0">
              <a:lnSpc>
                <a:spcPct val="150000"/>
              </a:lnSpc>
              <a:buNone/>
            </a:pPr>
            <a:endParaRPr lang="it-IT" sz="2000" dirty="0">
              <a:latin typeface="Helvetica" panose="020B0604020202020204" pitchFamily="34" charset="0"/>
              <a:cs typeface="Helvetica" panose="020B0604020202020204" pitchFamily="34" charset="0"/>
            </a:endParaRPr>
          </a:p>
          <a:p>
            <a:pPr marL="0" indent="0">
              <a:lnSpc>
                <a:spcPct val="150000"/>
              </a:lnSpc>
              <a:buNone/>
            </a:pPr>
            <a:r>
              <a:rPr lang="it-IT" sz="2000" dirty="0">
                <a:latin typeface="Helvetica" panose="020B0604020202020204" pitchFamily="34" charset="0"/>
                <a:cs typeface="Helvetica" panose="020B0604020202020204" pitchFamily="34" charset="0"/>
              </a:rPr>
              <a:t>Gli OSS saranno in grado fornire a MASE e a GSE tutte le </a:t>
            </a:r>
            <a:r>
              <a:rPr lang="it-IT" sz="2000" b="1" dirty="0">
                <a:latin typeface="Helvetica" panose="020B0604020202020204" pitchFamily="34" charset="0"/>
                <a:cs typeface="Helvetica" panose="020B0604020202020204" pitchFamily="34" charset="0"/>
              </a:rPr>
              <a:t>problematiche e le difficoltà e le best practice</a:t>
            </a:r>
            <a:r>
              <a:rPr lang="it-IT" sz="2000" dirty="0">
                <a:latin typeface="Helvetica" panose="020B0604020202020204" pitchFamily="34" charset="0"/>
                <a:cs typeface="Helvetica" panose="020B0604020202020204" pitchFamily="34" charset="0"/>
              </a:rPr>
              <a:t> attraverso un processo ordinato, coordinato e sintetico.</a:t>
            </a:r>
          </a:p>
        </p:txBody>
      </p:sp>
      <p:sp>
        <p:nvSpPr>
          <p:cNvPr id="8" name="TextBox 4">
            <a:extLst>
              <a:ext uri="{FF2B5EF4-FFF2-40B4-BE49-F238E27FC236}">
                <a16:creationId xmlns:a16="http://schemas.microsoft.com/office/drawing/2014/main" id="{58290713-072E-0301-FA51-1086805A708A}"/>
              </a:ext>
            </a:extLst>
          </p:cNvPr>
          <p:cNvSpPr txBox="1"/>
          <p:nvPr/>
        </p:nvSpPr>
        <p:spPr>
          <a:xfrm>
            <a:off x="6420465" y="460158"/>
            <a:ext cx="4414683" cy="403252"/>
          </a:xfrm>
          <a:prstGeom prst="rect">
            <a:avLst/>
          </a:prstGeom>
        </p:spPr>
        <p:txBody>
          <a:bodyPr wrap="square" lIns="0" tIns="0" rIns="0" bIns="0" rtlCol="0" anchor="t">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3080"/>
              </a:lnSpc>
            </a:pPr>
            <a:r>
              <a:rPr lang="en-US" sz="3600" b="1" dirty="0" err="1">
                <a:solidFill>
                  <a:srgbClr val="006666"/>
                </a:solidFill>
                <a:latin typeface="Helvetica" pitchFamily="2" charset="0"/>
              </a:rPr>
              <a:t>Obiettivo</a:t>
            </a:r>
            <a:r>
              <a:rPr lang="en-US" sz="3600" b="1" dirty="0">
                <a:solidFill>
                  <a:srgbClr val="006666"/>
                </a:solidFill>
                <a:latin typeface="Helvetica" pitchFamily="2" charset="0"/>
              </a:rPr>
              <a:t> </a:t>
            </a:r>
            <a:r>
              <a:rPr lang="en-US" sz="3600" b="1" dirty="0" err="1">
                <a:solidFill>
                  <a:srgbClr val="006666"/>
                </a:solidFill>
                <a:latin typeface="Helvetica" pitchFamily="2" charset="0"/>
              </a:rPr>
              <a:t>degli</a:t>
            </a:r>
            <a:r>
              <a:rPr lang="en-US" sz="3600" b="1" dirty="0">
                <a:solidFill>
                  <a:srgbClr val="006666"/>
                </a:solidFill>
                <a:latin typeface="Helvetica" pitchFamily="2" charset="0"/>
              </a:rPr>
              <a:t> OSS</a:t>
            </a:r>
          </a:p>
        </p:txBody>
      </p:sp>
    </p:spTree>
    <p:extLst>
      <p:ext uri="{BB962C8B-B14F-4D97-AF65-F5344CB8AC3E}">
        <p14:creationId xmlns:p14="http://schemas.microsoft.com/office/powerpoint/2010/main" val="25118627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69F1C52-9FE0-0213-B263-439F94AEE8D2}"/>
              </a:ext>
            </a:extLst>
          </p:cNvPr>
          <p:cNvSpPr>
            <a:spLocks noGrp="1"/>
          </p:cNvSpPr>
          <p:nvPr>
            <p:ph type="ctrTitle"/>
          </p:nvPr>
        </p:nvSpPr>
        <p:spPr>
          <a:xfrm>
            <a:off x="509847" y="825910"/>
            <a:ext cx="11982097" cy="6032090"/>
          </a:xfrm>
        </p:spPr>
        <p:txBody>
          <a:bodyPr>
            <a:normAutofit fontScale="90000"/>
          </a:bodyPr>
          <a:lstStyle/>
          <a:p>
            <a:pPr marL="88900">
              <a:lnSpc>
                <a:spcPct val="105000"/>
              </a:lnSpc>
              <a:spcBef>
                <a:spcPts val="705"/>
              </a:spcBef>
              <a:spcAft>
                <a:spcPts val="1200"/>
              </a:spcAft>
            </a:pPr>
            <a:r>
              <a:rPr lang="it-IT" sz="2200" b="1" spc="-10" dirty="0">
                <a:solidFill>
                  <a:srgbClr val="00CC99"/>
                </a:solidFill>
                <a:effectLst/>
                <a:latin typeface="Helvetica" panose="020B0604020202020204" pitchFamily="34" charset="0"/>
                <a:ea typeface="Times New Roman" panose="02020603050405020304" pitchFamily="18" charset="0"/>
                <a:cs typeface="Helvetica" panose="020B0604020202020204" pitchFamily="34" charset="0"/>
              </a:rPr>
              <a:t>Le agenzie coinvolte nel progetto</a:t>
            </a:r>
            <a:br>
              <a:rPr lang="it-IT" sz="1600" dirty="0">
                <a:effectLst/>
                <a:latin typeface="Helvetica" panose="020B0604020202020204" pitchFamily="34" charset="0"/>
                <a:ea typeface="Times New Roman" panose="02020603050405020304" pitchFamily="18" charset="0"/>
                <a:cs typeface="Helvetica" panose="020B0604020202020204" pitchFamily="34" charset="0"/>
              </a:rPr>
            </a:br>
            <a:r>
              <a:rPr lang="it-IT" sz="1800" dirty="0">
                <a:effectLst/>
                <a:latin typeface="Helvetica" panose="020B0604020202020204" pitchFamily="34" charset="0"/>
                <a:ea typeface="Times New Roman" panose="02020603050405020304" pitchFamily="18" charset="0"/>
                <a:cs typeface="Helvetica" panose="020B0604020202020204" pitchFamily="34" charset="0"/>
              </a:rPr>
              <a:t>Il progetto sarà coordinato e gestito da RENAEL con il coinvolgimento diretto ed operativo delle Agenzie per l’Energia ad essa associate, oltre che della Rete Europea delle Agenzie Energetiche Locali (FEDARENE e </a:t>
            </a:r>
            <a:r>
              <a:rPr lang="it-IT" sz="1800" dirty="0" err="1">
                <a:latin typeface="Helvetica" panose="020B0604020202020204" pitchFamily="34" charset="0"/>
                <a:ea typeface="Times New Roman" panose="02020603050405020304" pitchFamily="18" charset="0"/>
                <a:cs typeface="Helvetica" panose="020B0604020202020204" pitchFamily="34" charset="0"/>
              </a:rPr>
              <a:t>M</a:t>
            </a:r>
            <a:r>
              <a:rPr lang="it-IT" sz="1800" dirty="0" err="1">
                <a:effectLst/>
                <a:latin typeface="Helvetica" panose="020B0604020202020204" pitchFamily="34" charset="0"/>
                <a:ea typeface="Times New Roman" panose="02020603050405020304" pitchFamily="18" charset="0"/>
                <a:cs typeface="Helvetica" panose="020B0604020202020204" pitchFamily="34" charset="0"/>
              </a:rPr>
              <a:t>anagenergy</a:t>
            </a:r>
            <a:r>
              <a:rPr lang="it-IT" sz="1800" dirty="0">
                <a:effectLst/>
                <a:latin typeface="Helvetica" panose="020B0604020202020204" pitchFamily="34" charset="0"/>
                <a:ea typeface="Times New Roman" panose="02020603050405020304" pitchFamily="18" charset="0"/>
                <a:cs typeface="Helvetica" panose="020B0604020202020204" pitchFamily="34" charset="0"/>
              </a:rPr>
              <a:t>):</a:t>
            </a:r>
            <a:br>
              <a:rPr lang="it-IT" sz="1800" dirty="0">
                <a:effectLst/>
                <a:latin typeface="Helvetica" panose="020B0604020202020204" pitchFamily="34" charset="0"/>
                <a:ea typeface="Times New Roman" panose="02020603050405020304" pitchFamily="18" charset="0"/>
                <a:cs typeface="Helvetica" panose="020B0604020202020204" pitchFamily="34" charset="0"/>
              </a:rPr>
            </a:br>
            <a:br>
              <a:rPr lang="it-IT" sz="1800" i="1" dirty="0">
                <a:effectLst/>
                <a:latin typeface="Helvetica" panose="020B0604020202020204" pitchFamily="34" charset="0"/>
                <a:ea typeface="Times New Roman" panose="02020603050405020304" pitchFamily="18" charset="0"/>
                <a:cs typeface="Helvetica" panose="020B0604020202020204" pitchFamily="34" charset="0"/>
              </a:rPr>
            </a:br>
            <a:r>
              <a:rPr lang="it-IT" sz="1800" b="1" i="1" dirty="0">
                <a:effectLst/>
                <a:latin typeface="Helvetica" panose="020B0604020202020204" pitchFamily="34" charset="0"/>
                <a:ea typeface="Times New Roman" panose="02020603050405020304" pitchFamily="18" charset="0"/>
                <a:cs typeface="Helvetica" panose="020B0604020202020204" pitchFamily="34" charset="0"/>
              </a:rPr>
              <a:t>AESS</a:t>
            </a:r>
            <a:r>
              <a:rPr lang="it-IT" sz="1800" i="1" dirty="0">
                <a:effectLst/>
                <a:latin typeface="Helvetica" panose="020B0604020202020204" pitchFamily="34" charset="0"/>
                <a:ea typeface="Times New Roman" panose="02020603050405020304" pitchFamily="18" charset="0"/>
                <a:cs typeface="Helvetica" panose="020B0604020202020204" pitchFamily="34" charset="0"/>
              </a:rPr>
              <a:t> – Agenzia per l’Energia e lo Sviluppo Sostenibile</a:t>
            </a:r>
            <a:br>
              <a:rPr lang="it-IT" sz="1800" i="1" dirty="0">
                <a:effectLst/>
                <a:latin typeface="Helvetica" panose="020B0604020202020204" pitchFamily="34" charset="0"/>
                <a:ea typeface="Times New Roman" panose="02020603050405020304" pitchFamily="18" charset="0"/>
                <a:cs typeface="Helvetica" panose="020B0604020202020204" pitchFamily="34" charset="0"/>
              </a:rPr>
            </a:br>
            <a:r>
              <a:rPr lang="it-IT" sz="1800" b="1" i="1" dirty="0">
                <a:effectLst/>
                <a:latin typeface="Helvetica" panose="020B0604020202020204" pitchFamily="34" charset="0"/>
                <a:ea typeface="Times New Roman" panose="02020603050405020304" pitchFamily="18" charset="0"/>
                <a:cs typeface="Helvetica" panose="020B0604020202020204" pitchFamily="34" charset="0"/>
              </a:rPr>
              <a:t>AGENA </a:t>
            </a:r>
            <a:r>
              <a:rPr lang="it-IT" sz="1800" i="1" dirty="0">
                <a:effectLst/>
                <a:latin typeface="Helvetica" panose="020B0604020202020204" pitchFamily="34" charset="0"/>
                <a:ea typeface="Times New Roman" panose="02020603050405020304" pitchFamily="18" charset="0"/>
                <a:cs typeface="Helvetica" panose="020B0604020202020204" pitchFamily="34" charset="0"/>
              </a:rPr>
              <a:t>– Agenzia per l’Energia e l’Ambiente della Provincia di Teramo</a:t>
            </a:r>
            <a:br>
              <a:rPr lang="it-IT" sz="1800" i="1" dirty="0">
                <a:effectLst/>
                <a:latin typeface="Helvetica" panose="020B0604020202020204" pitchFamily="34" charset="0"/>
                <a:ea typeface="Times New Roman" panose="02020603050405020304" pitchFamily="18" charset="0"/>
                <a:cs typeface="Helvetica" panose="020B0604020202020204" pitchFamily="34" charset="0"/>
              </a:rPr>
            </a:br>
            <a:r>
              <a:rPr lang="it-IT" sz="1800" b="1" i="1" dirty="0">
                <a:effectLst/>
                <a:latin typeface="Helvetica" panose="020B0604020202020204" pitchFamily="34" charset="0"/>
                <a:ea typeface="Times New Roman" panose="02020603050405020304" pitchFamily="18" charset="0"/>
                <a:cs typeface="Helvetica" panose="020B0604020202020204" pitchFamily="34" charset="0"/>
              </a:rPr>
              <a:t>A.G.I.R.E. Srl </a:t>
            </a:r>
            <a:r>
              <a:rPr lang="it-IT" sz="1800" i="1" dirty="0">
                <a:effectLst/>
                <a:latin typeface="Helvetica" panose="020B0604020202020204" pitchFamily="34" charset="0"/>
                <a:ea typeface="Times New Roman" panose="02020603050405020304" pitchFamily="18" charset="0"/>
                <a:cs typeface="Helvetica" panose="020B0604020202020204" pitchFamily="34" charset="0"/>
              </a:rPr>
              <a:t>– Agenzia per la Gestione Intelligente delle Risorse Energetiche della Provincia di Mantova</a:t>
            </a:r>
            <a:br>
              <a:rPr lang="it-IT" sz="1800" i="1" dirty="0">
                <a:effectLst/>
                <a:latin typeface="Helvetica" panose="020B0604020202020204" pitchFamily="34" charset="0"/>
                <a:ea typeface="Times New Roman" panose="02020603050405020304" pitchFamily="18" charset="0"/>
                <a:cs typeface="Helvetica" panose="020B0604020202020204" pitchFamily="34" charset="0"/>
              </a:rPr>
            </a:br>
            <a:r>
              <a:rPr lang="it-IT" sz="1800" b="1" i="1" dirty="0">
                <a:effectLst/>
                <a:latin typeface="Helvetica" panose="020B0604020202020204" pitchFamily="34" charset="0"/>
                <a:ea typeface="Times New Roman" panose="02020603050405020304" pitchFamily="18" charset="0"/>
                <a:cs typeface="Helvetica" panose="020B0604020202020204" pitchFamily="34" charset="0"/>
              </a:rPr>
              <a:t>ANEA S.r.l. </a:t>
            </a:r>
            <a:r>
              <a:rPr lang="it-IT" sz="1800" i="1" dirty="0">
                <a:effectLst/>
                <a:latin typeface="Helvetica" panose="020B0604020202020204" pitchFamily="34" charset="0"/>
                <a:ea typeface="Times New Roman" panose="02020603050405020304" pitchFamily="18" charset="0"/>
                <a:cs typeface="Helvetica" panose="020B0604020202020204" pitchFamily="34" charset="0"/>
              </a:rPr>
              <a:t>– Agenzia per l’Energia della Città Metropolitana di Napoli</a:t>
            </a:r>
            <a:br>
              <a:rPr lang="it-IT" sz="1800" i="1" dirty="0">
                <a:effectLst/>
                <a:latin typeface="Helvetica" panose="020B0604020202020204" pitchFamily="34" charset="0"/>
                <a:ea typeface="Times New Roman" panose="02020603050405020304" pitchFamily="18" charset="0"/>
                <a:cs typeface="Helvetica" panose="020B0604020202020204" pitchFamily="34" charset="0"/>
              </a:rPr>
            </a:br>
            <a:r>
              <a:rPr lang="it-IT" sz="1800" b="1" i="1" dirty="0">
                <a:effectLst/>
                <a:latin typeface="Helvetica" panose="020B0604020202020204" pitchFamily="34" charset="0"/>
                <a:ea typeface="Times New Roman" panose="02020603050405020304" pitchFamily="18" charset="0"/>
                <a:cs typeface="Helvetica" panose="020B0604020202020204" pitchFamily="34" charset="0"/>
              </a:rPr>
              <a:t>ARRR </a:t>
            </a:r>
            <a:r>
              <a:rPr lang="it-IT" sz="1800" i="1" dirty="0">
                <a:effectLst/>
                <a:latin typeface="Helvetica" panose="020B0604020202020204" pitchFamily="34" charset="0"/>
                <a:ea typeface="Times New Roman" panose="02020603050405020304" pitchFamily="18" charset="0"/>
                <a:cs typeface="Helvetica" panose="020B0604020202020204" pitchFamily="34" charset="0"/>
              </a:rPr>
              <a:t>– Agenzia Regionale Recupero Risorse della Regione Toscana</a:t>
            </a:r>
            <a:br>
              <a:rPr lang="it-IT" sz="1800" i="1" dirty="0">
                <a:effectLst/>
                <a:latin typeface="Helvetica" panose="020B0604020202020204" pitchFamily="34" charset="0"/>
                <a:ea typeface="Times New Roman" panose="02020603050405020304" pitchFamily="18" charset="0"/>
                <a:cs typeface="Helvetica" panose="020B0604020202020204" pitchFamily="34" charset="0"/>
              </a:rPr>
            </a:br>
            <a:r>
              <a:rPr lang="it-IT" sz="1800" b="1" i="1" dirty="0">
                <a:effectLst/>
                <a:latin typeface="Helvetica" panose="020B0604020202020204" pitchFamily="34" charset="0"/>
                <a:ea typeface="Times New Roman" panose="02020603050405020304" pitchFamily="18" charset="0"/>
                <a:cs typeface="Helvetica" panose="020B0604020202020204" pitchFamily="34" charset="0"/>
              </a:rPr>
              <a:t>IRE S.p.A</a:t>
            </a:r>
            <a:r>
              <a:rPr lang="it-IT" sz="1800" i="1" dirty="0">
                <a:effectLst/>
                <a:latin typeface="Helvetica" panose="020B0604020202020204" pitchFamily="34" charset="0"/>
                <a:ea typeface="Times New Roman" panose="02020603050405020304" pitchFamily="18" charset="0"/>
                <a:cs typeface="Helvetica" panose="020B0604020202020204" pitchFamily="34" charset="0"/>
              </a:rPr>
              <a:t>. – Infrastrutture Recupero Edilizio Energia</a:t>
            </a:r>
            <a:br>
              <a:rPr lang="it-IT" sz="1800" i="1" dirty="0">
                <a:effectLst/>
                <a:latin typeface="Helvetica" panose="020B0604020202020204" pitchFamily="34" charset="0"/>
                <a:ea typeface="Times New Roman" panose="02020603050405020304" pitchFamily="18" charset="0"/>
                <a:cs typeface="Helvetica" panose="020B0604020202020204" pitchFamily="34" charset="0"/>
              </a:rPr>
            </a:br>
            <a:r>
              <a:rPr lang="it-IT" sz="1800" b="1" i="1" dirty="0">
                <a:effectLst/>
                <a:latin typeface="Helvetica" panose="020B0604020202020204" pitchFamily="34" charset="0"/>
                <a:ea typeface="Times New Roman" panose="02020603050405020304" pitchFamily="18" charset="0"/>
                <a:cs typeface="Helvetica" panose="020B0604020202020204" pitchFamily="34" charset="0"/>
              </a:rPr>
              <a:t>Environment Park S.p.a. </a:t>
            </a:r>
            <a:r>
              <a:rPr lang="it-IT" sz="1800" i="1" dirty="0">
                <a:effectLst/>
                <a:latin typeface="Helvetica" panose="020B0604020202020204" pitchFamily="34" charset="0"/>
                <a:ea typeface="Times New Roman" panose="02020603050405020304" pitchFamily="18" charset="0"/>
                <a:cs typeface="Helvetica" panose="020B0604020202020204" pitchFamily="34" charset="0"/>
              </a:rPr>
              <a:t>– Parco Scientifico e Tecnologico per l’Ambiente di Torino</a:t>
            </a:r>
            <a:br>
              <a:rPr lang="it-IT" sz="1800" i="1" dirty="0">
                <a:effectLst/>
                <a:latin typeface="Helvetica" panose="020B0604020202020204" pitchFamily="34" charset="0"/>
                <a:ea typeface="Times New Roman" panose="02020603050405020304" pitchFamily="18" charset="0"/>
                <a:cs typeface="Helvetica" panose="020B0604020202020204" pitchFamily="34" charset="0"/>
              </a:rPr>
            </a:br>
            <a:r>
              <a:rPr lang="it-IT" sz="1800" b="1" i="1" dirty="0">
                <a:effectLst/>
                <a:latin typeface="Helvetica" panose="020B0604020202020204" pitchFamily="34" charset="0"/>
                <a:ea typeface="Times New Roman" panose="02020603050405020304" pitchFamily="18" charset="0"/>
                <a:cs typeface="Helvetica" panose="020B0604020202020204" pitchFamily="34" charset="0"/>
              </a:rPr>
              <a:t>APE FVG </a:t>
            </a:r>
            <a:r>
              <a:rPr lang="it-IT" sz="1800" i="1" dirty="0">
                <a:effectLst/>
                <a:latin typeface="Helvetica" panose="020B0604020202020204" pitchFamily="34" charset="0"/>
                <a:ea typeface="Times New Roman" panose="02020603050405020304" pitchFamily="18" charset="0"/>
                <a:cs typeface="Helvetica" panose="020B0604020202020204" pitchFamily="34" charset="0"/>
              </a:rPr>
              <a:t>– Agenzia per l’Energia del Friuli Venezia Giulia</a:t>
            </a:r>
            <a:br>
              <a:rPr lang="it-IT" sz="1800" i="1" dirty="0">
                <a:effectLst/>
                <a:latin typeface="Helvetica" panose="020B0604020202020204" pitchFamily="34" charset="0"/>
                <a:ea typeface="Times New Roman" panose="02020603050405020304" pitchFamily="18" charset="0"/>
                <a:cs typeface="Helvetica" panose="020B0604020202020204" pitchFamily="34" charset="0"/>
              </a:rPr>
            </a:br>
            <a:r>
              <a:rPr lang="it-IT" sz="1800" b="1" i="1" dirty="0">
                <a:effectLst/>
                <a:latin typeface="Helvetica" panose="020B0604020202020204" pitchFamily="34" charset="0"/>
                <a:ea typeface="Times New Roman" panose="02020603050405020304" pitchFamily="18" charset="0"/>
                <a:cs typeface="Helvetica" panose="020B0604020202020204" pitchFamily="34" charset="0"/>
              </a:rPr>
              <a:t>ASEA </a:t>
            </a:r>
            <a:r>
              <a:rPr lang="it-IT" sz="1800" i="1" dirty="0">
                <a:effectLst/>
                <a:latin typeface="Helvetica" panose="020B0604020202020204" pitchFamily="34" charset="0"/>
                <a:ea typeface="Times New Roman" panose="02020603050405020304" pitchFamily="18" charset="0"/>
                <a:cs typeface="Helvetica" panose="020B0604020202020204" pitchFamily="34" charset="0"/>
              </a:rPr>
              <a:t>– Agenzia Sanitaria Energia Ambiente di Benevento</a:t>
            </a:r>
            <a:br>
              <a:rPr lang="it-IT" sz="1800" i="1" dirty="0">
                <a:effectLst/>
                <a:latin typeface="Helvetica" panose="020B0604020202020204" pitchFamily="34" charset="0"/>
                <a:ea typeface="Times New Roman" panose="02020603050405020304" pitchFamily="18" charset="0"/>
                <a:cs typeface="Helvetica" panose="020B0604020202020204" pitchFamily="34" charset="0"/>
              </a:rPr>
            </a:br>
            <a:r>
              <a:rPr lang="it-IT" sz="1800" b="1" i="1" dirty="0">
                <a:effectLst/>
                <a:latin typeface="Helvetica" panose="020B0604020202020204" pitchFamily="34" charset="0"/>
                <a:ea typeface="Times New Roman" panose="02020603050405020304" pitchFamily="18" charset="0"/>
                <a:cs typeface="Helvetica" panose="020B0604020202020204" pitchFamily="34" charset="0"/>
              </a:rPr>
              <a:t>ARIA</a:t>
            </a:r>
            <a:r>
              <a:rPr lang="it-IT" sz="1800" i="1" dirty="0">
                <a:effectLst/>
                <a:latin typeface="Helvetica" panose="020B0604020202020204" pitchFamily="34" charset="0"/>
                <a:ea typeface="Times New Roman" panose="02020603050405020304" pitchFamily="18" charset="0"/>
                <a:cs typeface="Helvetica" panose="020B0604020202020204" pitchFamily="34" charset="0"/>
              </a:rPr>
              <a:t> </a:t>
            </a:r>
            <a:r>
              <a:rPr lang="it-IT" sz="1800" b="1" i="1" dirty="0">
                <a:effectLst/>
                <a:latin typeface="Helvetica" panose="020B0604020202020204" pitchFamily="34" charset="0"/>
                <a:ea typeface="Times New Roman" panose="02020603050405020304" pitchFamily="18" charset="0"/>
                <a:cs typeface="Helvetica" panose="020B0604020202020204" pitchFamily="34" charset="0"/>
              </a:rPr>
              <a:t>S.p.A. </a:t>
            </a:r>
            <a:r>
              <a:rPr lang="it-IT" sz="1800" i="1" dirty="0">
                <a:effectLst/>
                <a:latin typeface="Helvetica" panose="020B0604020202020204" pitchFamily="34" charset="0"/>
                <a:ea typeface="Times New Roman" panose="02020603050405020304" pitchFamily="18" charset="0"/>
                <a:cs typeface="Helvetica" panose="020B0604020202020204" pitchFamily="34" charset="0"/>
              </a:rPr>
              <a:t>– Azienda Regionale per l’Innovazione e gli Acquisti della Regione Lombardia</a:t>
            </a:r>
            <a:br>
              <a:rPr lang="it-IT" sz="1800" i="1" dirty="0">
                <a:effectLst/>
                <a:latin typeface="Helvetica" panose="020B0604020202020204" pitchFamily="34" charset="0"/>
                <a:ea typeface="Times New Roman" panose="02020603050405020304" pitchFamily="18" charset="0"/>
                <a:cs typeface="Helvetica" panose="020B0604020202020204" pitchFamily="34" charset="0"/>
              </a:rPr>
            </a:br>
            <a:r>
              <a:rPr lang="it-IT" sz="1800" b="1" i="1" dirty="0">
                <a:effectLst/>
                <a:latin typeface="Helvetica" panose="020B0604020202020204" pitchFamily="34" charset="0"/>
                <a:ea typeface="Times New Roman" panose="02020603050405020304" pitchFamily="18" charset="0"/>
                <a:cs typeface="Helvetica" panose="020B0604020202020204" pitchFamily="34" charset="0"/>
              </a:rPr>
              <a:t>CasaClima</a:t>
            </a:r>
            <a:r>
              <a:rPr lang="it-IT" sz="1800" i="1" dirty="0">
                <a:effectLst/>
                <a:latin typeface="Helvetica" panose="020B0604020202020204" pitchFamily="34" charset="0"/>
                <a:ea typeface="Times New Roman" panose="02020603050405020304" pitchFamily="18" charset="0"/>
                <a:cs typeface="Helvetica" panose="020B0604020202020204" pitchFamily="34" charset="0"/>
              </a:rPr>
              <a:t> – Agenzia per l’Energia Alto Adige</a:t>
            </a:r>
            <a:br>
              <a:rPr lang="it-IT" sz="1800" i="1" dirty="0">
                <a:effectLst/>
                <a:latin typeface="Helvetica" panose="020B0604020202020204" pitchFamily="34" charset="0"/>
                <a:ea typeface="Times New Roman" panose="02020603050405020304" pitchFamily="18" charset="0"/>
                <a:cs typeface="Helvetica" panose="020B0604020202020204" pitchFamily="34" charset="0"/>
              </a:rPr>
            </a:br>
            <a:r>
              <a:rPr lang="it-IT" sz="1800" b="1" i="1" dirty="0">
                <a:effectLst/>
                <a:latin typeface="Helvetica" panose="020B0604020202020204" pitchFamily="34" charset="0"/>
                <a:ea typeface="Times New Roman" panose="02020603050405020304" pitchFamily="18" charset="0"/>
                <a:cs typeface="Helvetica" panose="020B0604020202020204" pitchFamily="34" charset="0"/>
              </a:rPr>
              <a:t>FMI </a:t>
            </a:r>
            <a:r>
              <a:rPr lang="it-IT" sz="1800" b="1" i="1" dirty="0">
                <a:latin typeface="Helvetica" panose="020B0604020202020204" pitchFamily="34" charset="0"/>
                <a:ea typeface="Times New Roman" panose="02020603050405020304" pitchFamily="18" charset="0"/>
                <a:cs typeface="Helvetica" panose="020B0604020202020204" pitchFamily="34" charset="0"/>
              </a:rPr>
              <a:t>S</a:t>
            </a:r>
            <a:r>
              <a:rPr lang="it-IT" sz="1800" b="1" i="1" dirty="0">
                <a:effectLst/>
                <a:latin typeface="Helvetica" panose="020B0604020202020204" pitchFamily="34" charset="0"/>
                <a:ea typeface="Times New Roman" panose="02020603050405020304" pitchFamily="18" charset="0"/>
                <a:cs typeface="Helvetica" panose="020B0604020202020204" pitchFamily="34" charset="0"/>
              </a:rPr>
              <a:t>.r.l </a:t>
            </a:r>
            <a:r>
              <a:rPr lang="it-IT" sz="1800" i="1" dirty="0">
                <a:effectLst/>
                <a:latin typeface="Helvetica" panose="020B0604020202020204" pitchFamily="34" charset="0"/>
                <a:ea typeface="Times New Roman" panose="02020603050405020304" pitchFamily="18" charset="0"/>
                <a:cs typeface="Helvetica" panose="020B0604020202020204" pitchFamily="34" charset="0"/>
              </a:rPr>
              <a:t>– Agenzia di Forlì</a:t>
            </a:r>
            <a:br>
              <a:rPr lang="it-IT" sz="1800" i="1" dirty="0">
                <a:effectLst/>
                <a:latin typeface="Helvetica" panose="020B0604020202020204" pitchFamily="34" charset="0"/>
                <a:ea typeface="Times New Roman" panose="02020603050405020304" pitchFamily="18" charset="0"/>
                <a:cs typeface="Helvetica" panose="020B0604020202020204" pitchFamily="34" charset="0"/>
              </a:rPr>
            </a:br>
            <a:r>
              <a:rPr lang="it-IT" sz="1800" b="1" i="1" dirty="0">
                <a:effectLst/>
                <a:latin typeface="Helvetica" panose="020B0604020202020204" pitchFamily="34" charset="0"/>
                <a:ea typeface="Times New Roman" panose="02020603050405020304" pitchFamily="18" charset="0"/>
                <a:cs typeface="Helvetica" panose="020B0604020202020204" pitchFamily="34" charset="0"/>
              </a:rPr>
              <a:t>SEL</a:t>
            </a:r>
            <a:r>
              <a:rPr lang="it-IT" sz="1800" i="1" dirty="0">
                <a:effectLst/>
                <a:latin typeface="Helvetica" panose="020B0604020202020204" pitchFamily="34" charset="0"/>
                <a:ea typeface="Times New Roman" panose="02020603050405020304" pitchFamily="18" charset="0"/>
                <a:cs typeface="Helvetica" panose="020B0604020202020204" pitchFamily="34" charset="0"/>
              </a:rPr>
              <a:t> – Società Energetica Lucana</a:t>
            </a:r>
            <a:br>
              <a:rPr lang="it-IT" sz="1800" dirty="0">
                <a:effectLst/>
                <a:latin typeface="Helvetica" panose="020B0604020202020204" pitchFamily="34" charset="0"/>
                <a:ea typeface="Times New Roman" panose="02020603050405020304" pitchFamily="18" charset="0"/>
                <a:cs typeface="Helvetica" panose="020B0604020202020204" pitchFamily="34" charset="0"/>
              </a:rPr>
            </a:br>
            <a:br>
              <a:rPr lang="it-IT" sz="1800" dirty="0">
                <a:effectLst/>
                <a:latin typeface="Helvetica" panose="020B0604020202020204" pitchFamily="34" charset="0"/>
                <a:ea typeface="Times New Roman" panose="02020603050405020304" pitchFamily="18" charset="0"/>
                <a:cs typeface="Helvetica" panose="020B0604020202020204" pitchFamily="34" charset="0"/>
              </a:rPr>
            </a:br>
            <a:r>
              <a:rPr lang="it-IT" sz="2000" b="1" dirty="0">
                <a:effectLst/>
                <a:latin typeface="Helvetica" panose="020B0604020202020204" pitchFamily="34" charset="0"/>
                <a:ea typeface="Times New Roman" panose="02020603050405020304" pitchFamily="18" charset="0"/>
                <a:cs typeface="Helvetica" panose="020B0604020202020204" pitchFamily="34" charset="0"/>
              </a:rPr>
              <a:t>Altre Agenzie non presenti nella rete ma da coinvolgere</a:t>
            </a:r>
            <a:r>
              <a:rPr lang="it-IT" sz="1800" dirty="0">
                <a:effectLst/>
                <a:latin typeface="Helvetica" panose="020B0604020202020204" pitchFamily="34" charset="0"/>
                <a:ea typeface="Times New Roman" panose="02020603050405020304" pitchFamily="18" charset="0"/>
                <a:cs typeface="Helvetica" panose="020B0604020202020204" pitchFamily="34" charset="0"/>
              </a:rPr>
              <a:t>:</a:t>
            </a:r>
            <a:br>
              <a:rPr lang="it-IT" sz="1800" dirty="0">
                <a:effectLst/>
                <a:latin typeface="Helvetica" panose="020B0604020202020204" pitchFamily="34" charset="0"/>
                <a:ea typeface="Times New Roman" panose="02020603050405020304" pitchFamily="18" charset="0"/>
                <a:cs typeface="Helvetica" panose="020B0604020202020204" pitchFamily="34" charset="0"/>
              </a:rPr>
            </a:br>
            <a:r>
              <a:rPr lang="it-IT" sz="1800" dirty="0">
                <a:effectLst/>
                <a:latin typeface="Helvetica" panose="020B0604020202020204" pitchFamily="34" charset="0"/>
                <a:ea typeface="Times New Roman" panose="02020603050405020304" pitchFamily="18" charset="0"/>
                <a:cs typeface="Helvetica" panose="020B0604020202020204" pitchFamily="34" charset="0"/>
              </a:rPr>
              <a:t>Agenzia Energetica Regionale Friuli Venezia Giulia</a:t>
            </a:r>
            <a:br>
              <a:rPr lang="it-IT" sz="1800" dirty="0">
                <a:effectLst/>
                <a:latin typeface="Helvetica" panose="020B0604020202020204" pitchFamily="34" charset="0"/>
                <a:ea typeface="Times New Roman" panose="02020603050405020304" pitchFamily="18" charset="0"/>
                <a:cs typeface="Helvetica" panose="020B0604020202020204" pitchFamily="34" charset="0"/>
              </a:rPr>
            </a:br>
            <a:r>
              <a:rPr lang="it-IT" sz="1800" dirty="0">
                <a:effectLst/>
                <a:latin typeface="Helvetica" panose="020B0604020202020204" pitchFamily="34" charset="0"/>
                <a:ea typeface="Times New Roman" panose="02020603050405020304" pitchFamily="18" charset="0"/>
                <a:cs typeface="Helvetica" panose="020B0604020202020204" pitchFamily="34" charset="0"/>
              </a:rPr>
              <a:t>APRIE Provincia Autonoma di Trento</a:t>
            </a:r>
            <a:br>
              <a:rPr lang="it-IT" sz="1800" dirty="0">
                <a:effectLst/>
                <a:latin typeface="Helvetica" panose="020B0604020202020204" pitchFamily="34" charset="0"/>
                <a:ea typeface="Times New Roman" panose="02020603050405020304" pitchFamily="18" charset="0"/>
                <a:cs typeface="Helvetica" panose="020B0604020202020204" pitchFamily="34" charset="0"/>
              </a:rPr>
            </a:br>
            <a:r>
              <a:rPr lang="it-IT" sz="1800" dirty="0">
                <a:effectLst/>
                <a:latin typeface="Helvetica" panose="020B0604020202020204" pitchFamily="34" charset="0"/>
                <a:ea typeface="Times New Roman" panose="02020603050405020304" pitchFamily="18" charset="0"/>
                <a:cs typeface="Helvetica" panose="020B0604020202020204" pitchFamily="34" charset="0"/>
              </a:rPr>
              <a:t>ATES Provincia di Parma</a:t>
            </a:r>
            <a:br>
              <a:rPr lang="it-IT" sz="1800" dirty="0">
                <a:effectLst/>
                <a:latin typeface="Helvetica" panose="020B0604020202020204" pitchFamily="34" charset="0"/>
                <a:ea typeface="Times New Roman" panose="02020603050405020304" pitchFamily="18" charset="0"/>
                <a:cs typeface="Helvetica" panose="020B0604020202020204" pitchFamily="34" charset="0"/>
              </a:rPr>
            </a:br>
            <a:r>
              <a:rPr lang="it-IT" sz="1800" dirty="0">
                <a:effectLst/>
                <a:latin typeface="Helvetica" panose="020B0604020202020204" pitchFamily="34" charset="0"/>
                <a:ea typeface="Times New Roman" panose="02020603050405020304" pitchFamily="18" charset="0"/>
                <a:cs typeface="Helvetica" panose="020B0604020202020204" pitchFamily="34" charset="0"/>
              </a:rPr>
              <a:t>SVEM Agenzia della Regione Marche</a:t>
            </a:r>
            <a:br>
              <a:rPr lang="it-IT" sz="1800" dirty="0">
                <a:effectLst/>
                <a:latin typeface="Helvetica" panose="020B0604020202020204" pitchFamily="34" charset="0"/>
                <a:ea typeface="Times New Roman" panose="02020603050405020304" pitchFamily="18" charset="0"/>
                <a:cs typeface="Helvetica" panose="020B0604020202020204" pitchFamily="34" charset="0"/>
              </a:rPr>
            </a:br>
            <a:r>
              <a:rPr lang="it-IT" sz="1800" dirty="0">
                <a:effectLst/>
                <a:latin typeface="Helvetica" panose="020B0604020202020204" pitchFamily="34" charset="0"/>
                <a:ea typeface="Times New Roman" panose="02020603050405020304" pitchFamily="18" charset="0"/>
                <a:cs typeface="Helvetica" panose="020B0604020202020204" pitchFamily="34" charset="0"/>
              </a:rPr>
              <a:t>Agenzia Provincia di Caserta</a:t>
            </a:r>
            <a:br>
              <a:rPr lang="it-IT" sz="1800" dirty="0">
                <a:effectLst/>
                <a:latin typeface="Helvetica" panose="020B0604020202020204" pitchFamily="34" charset="0"/>
                <a:ea typeface="Times New Roman" panose="02020603050405020304" pitchFamily="18" charset="0"/>
                <a:cs typeface="Helvetica" panose="020B0604020202020204" pitchFamily="34" charset="0"/>
              </a:rPr>
            </a:br>
            <a:r>
              <a:rPr lang="it-IT" sz="1800" dirty="0">
                <a:effectLst/>
                <a:latin typeface="Helvetica" panose="020B0604020202020204" pitchFamily="34" charset="0"/>
                <a:ea typeface="Times New Roman" panose="02020603050405020304" pitchFamily="18" charset="0"/>
                <a:cs typeface="Helvetica" panose="020B0604020202020204" pitchFamily="34" charset="0"/>
              </a:rPr>
              <a:t>Agenzia della Provincia di Perugia</a:t>
            </a:r>
            <a:br>
              <a:rPr lang="it-IT" sz="1800" dirty="0">
                <a:effectLst/>
                <a:latin typeface="Helvetica" panose="020B0604020202020204" pitchFamily="34" charset="0"/>
                <a:ea typeface="Times New Roman" panose="02020603050405020304" pitchFamily="18" charset="0"/>
                <a:cs typeface="Helvetica" panose="020B0604020202020204" pitchFamily="34" charset="0"/>
              </a:rPr>
            </a:br>
            <a:r>
              <a:rPr lang="it-IT" sz="1800" dirty="0">
                <a:effectLst/>
                <a:latin typeface="Helvetica" panose="020B0604020202020204" pitchFamily="34" charset="0"/>
                <a:ea typeface="Times New Roman" panose="02020603050405020304" pitchFamily="18" charset="0"/>
                <a:cs typeface="Helvetica" panose="020B0604020202020204" pitchFamily="34" charset="0"/>
              </a:rPr>
              <a:t>Agenzia Val D’Aosta</a:t>
            </a:r>
            <a:endParaRPr lang="it-IT" sz="6000" dirty="0">
              <a:latin typeface="Helvetica" panose="020B0604020202020204" pitchFamily="34" charset="0"/>
              <a:cs typeface="Helvetica" panose="020B0604020202020204" pitchFamily="34" charset="0"/>
            </a:endParaRPr>
          </a:p>
        </p:txBody>
      </p:sp>
      <p:pic>
        <p:nvPicPr>
          <p:cNvPr id="6" name="Immagine 5" descr="Immagine che contiene Elementi grafici, grafica, Policromia, schermata&#10;&#10;Descrizione generata automaticamente">
            <a:extLst>
              <a:ext uri="{FF2B5EF4-FFF2-40B4-BE49-F238E27FC236}">
                <a16:creationId xmlns:a16="http://schemas.microsoft.com/office/drawing/2014/main" id="{17A46107-FC01-3BA7-F769-8EF4244E696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533538" y="5974106"/>
            <a:ext cx="2423160" cy="682625"/>
          </a:xfrm>
          <a:prstGeom prst="rect">
            <a:avLst/>
          </a:prstGeom>
          <a:noFill/>
          <a:ln>
            <a:noFill/>
          </a:ln>
        </p:spPr>
      </p:pic>
    </p:spTree>
    <p:extLst>
      <p:ext uri="{BB962C8B-B14F-4D97-AF65-F5344CB8AC3E}">
        <p14:creationId xmlns:p14="http://schemas.microsoft.com/office/powerpoint/2010/main" val="23856418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a:extLst>
              <a:ext uri="{FF2B5EF4-FFF2-40B4-BE49-F238E27FC236}">
                <a16:creationId xmlns:a16="http://schemas.microsoft.com/office/drawing/2014/main" id="{2C6571F6-BEA3-F2B9-A1B7-B5727C7811FF}"/>
              </a:ext>
            </a:extLst>
          </p:cNvPr>
          <p:cNvPicPr>
            <a:picLocks noChangeAspect="1"/>
          </p:cNvPicPr>
          <p:nvPr/>
        </p:nvPicPr>
        <p:blipFill>
          <a:blip r:embed="rId2">
            <a:extLst>
              <a:ext uri="{28A0092B-C50C-407E-A947-70E740481C1C}">
                <a14:useLocalDpi xmlns:a14="http://schemas.microsoft.com/office/drawing/2010/main" val="0"/>
              </a:ext>
            </a:extLst>
          </a:blip>
          <a:srcRect b="18222"/>
          <a:stretch/>
        </p:blipFill>
        <p:spPr>
          <a:xfrm>
            <a:off x="2338426" y="651867"/>
            <a:ext cx="5401031" cy="6247696"/>
          </a:xfrm>
          <a:prstGeom prst="rect">
            <a:avLst/>
          </a:prstGeom>
        </p:spPr>
      </p:pic>
      <p:sp>
        <p:nvSpPr>
          <p:cNvPr id="8" name="TextBox 4">
            <a:extLst>
              <a:ext uri="{FF2B5EF4-FFF2-40B4-BE49-F238E27FC236}">
                <a16:creationId xmlns:a16="http://schemas.microsoft.com/office/drawing/2014/main" id="{BF95AE54-F0E0-0995-2822-057F52E6A2B6}"/>
              </a:ext>
            </a:extLst>
          </p:cNvPr>
          <p:cNvSpPr txBox="1"/>
          <p:nvPr/>
        </p:nvSpPr>
        <p:spPr>
          <a:xfrm>
            <a:off x="663132" y="513628"/>
            <a:ext cx="8569358" cy="403252"/>
          </a:xfrm>
          <a:prstGeom prst="rect">
            <a:avLst/>
          </a:prstGeom>
        </p:spPr>
        <p:txBody>
          <a:bodyPr wrap="square" lIns="0" tIns="0" rIns="0" bIns="0" rtlCol="0" anchor="t">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3080"/>
              </a:lnSpc>
            </a:pPr>
            <a:r>
              <a:rPr lang="en-US" sz="3600" b="1" dirty="0" err="1">
                <a:solidFill>
                  <a:srgbClr val="006666"/>
                </a:solidFill>
                <a:latin typeface="Helvetica" pitchFamily="2" charset="0"/>
              </a:rPr>
              <a:t>Territori</a:t>
            </a:r>
            <a:r>
              <a:rPr lang="en-US" sz="3600" b="1" dirty="0">
                <a:solidFill>
                  <a:srgbClr val="006666"/>
                </a:solidFill>
                <a:latin typeface="Helvetica" pitchFamily="2" charset="0"/>
              </a:rPr>
              <a:t> </a:t>
            </a:r>
            <a:r>
              <a:rPr lang="en-US" sz="3600" b="1" dirty="0" err="1">
                <a:solidFill>
                  <a:srgbClr val="006666"/>
                </a:solidFill>
                <a:latin typeface="Helvetica" pitchFamily="2" charset="0"/>
              </a:rPr>
              <a:t>delle</a:t>
            </a:r>
            <a:r>
              <a:rPr lang="en-US" sz="3600" b="1" dirty="0">
                <a:solidFill>
                  <a:srgbClr val="006666"/>
                </a:solidFill>
                <a:latin typeface="Helvetica" pitchFamily="2" charset="0"/>
              </a:rPr>
              <a:t> </a:t>
            </a:r>
            <a:r>
              <a:rPr lang="en-US" sz="3600" b="1" dirty="0" err="1">
                <a:solidFill>
                  <a:srgbClr val="006666"/>
                </a:solidFill>
                <a:latin typeface="Helvetica" pitchFamily="2" charset="0"/>
              </a:rPr>
              <a:t>Agenzie</a:t>
            </a:r>
            <a:r>
              <a:rPr lang="en-US" sz="3600" b="1" dirty="0">
                <a:solidFill>
                  <a:srgbClr val="006666"/>
                </a:solidFill>
                <a:latin typeface="Helvetica" pitchFamily="2" charset="0"/>
              </a:rPr>
              <a:t> </a:t>
            </a:r>
            <a:r>
              <a:rPr lang="en-US" sz="3600" b="1" dirty="0" err="1">
                <a:solidFill>
                  <a:srgbClr val="006666"/>
                </a:solidFill>
                <a:latin typeface="Helvetica" pitchFamily="2" charset="0"/>
              </a:rPr>
              <a:t>Energetiche</a:t>
            </a:r>
            <a:r>
              <a:rPr lang="en-US" sz="3600" b="1" dirty="0">
                <a:solidFill>
                  <a:srgbClr val="006666"/>
                </a:solidFill>
                <a:latin typeface="Helvetica" pitchFamily="2" charset="0"/>
              </a:rPr>
              <a:t> </a:t>
            </a:r>
          </a:p>
        </p:txBody>
      </p:sp>
      <p:sp>
        <p:nvSpPr>
          <p:cNvPr id="2" name="Rettangolo 1">
            <a:extLst>
              <a:ext uri="{FF2B5EF4-FFF2-40B4-BE49-F238E27FC236}">
                <a16:creationId xmlns:a16="http://schemas.microsoft.com/office/drawing/2014/main" id="{CD14628A-1913-B7D9-C15E-894C6BBE87D9}"/>
              </a:ext>
            </a:extLst>
          </p:cNvPr>
          <p:cNvSpPr/>
          <p:nvPr/>
        </p:nvSpPr>
        <p:spPr>
          <a:xfrm>
            <a:off x="6096000" y="1753985"/>
            <a:ext cx="1734589" cy="103909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CasellaDiTesto 2">
            <a:extLst>
              <a:ext uri="{FF2B5EF4-FFF2-40B4-BE49-F238E27FC236}">
                <a16:creationId xmlns:a16="http://schemas.microsoft.com/office/drawing/2014/main" id="{A48F95B3-ED22-3D50-CC90-DB8A284AF8B9}"/>
              </a:ext>
            </a:extLst>
          </p:cNvPr>
          <p:cNvSpPr txBox="1"/>
          <p:nvPr/>
        </p:nvSpPr>
        <p:spPr>
          <a:xfrm>
            <a:off x="6096000" y="1843329"/>
            <a:ext cx="4012276" cy="369332"/>
          </a:xfrm>
          <a:prstGeom prst="rect">
            <a:avLst/>
          </a:prstGeom>
          <a:noFill/>
        </p:spPr>
        <p:txBody>
          <a:bodyPr wrap="square" rtlCol="0">
            <a:spAutoFit/>
          </a:bodyPr>
          <a:lstStyle/>
          <a:p>
            <a:r>
              <a:rPr lang="it-IT" b="1" dirty="0">
                <a:solidFill>
                  <a:srgbClr val="006666"/>
                </a:solidFill>
                <a:latin typeface="Helvetica" pitchFamily="2" charset="0"/>
              </a:rPr>
              <a:t>Agenzie</a:t>
            </a:r>
            <a:r>
              <a:rPr lang="it-IT" dirty="0"/>
              <a:t> </a:t>
            </a:r>
            <a:r>
              <a:rPr lang="it-IT" b="1" dirty="0">
                <a:solidFill>
                  <a:srgbClr val="006666"/>
                </a:solidFill>
                <a:latin typeface="Helvetica" pitchFamily="2" charset="0"/>
              </a:rPr>
              <a:t>RENAEL</a:t>
            </a:r>
          </a:p>
        </p:txBody>
      </p:sp>
    </p:spTree>
    <p:extLst>
      <p:ext uri="{BB962C8B-B14F-4D97-AF65-F5344CB8AC3E}">
        <p14:creationId xmlns:p14="http://schemas.microsoft.com/office/powerpoint/2010/main" val="12157300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6288C2-63AC-4A8E-A5D7-3DBCEC86815F}"/>
            </a:ext>
          </a:extLst>
        </p:cNvPr>
        <p:cNvGrpSpPr/>
        <p:nvPr/>
      </p:nvGrpSpPr>
      <p:grpSpPr>
        <a:xfrm>
          <a:off x="0" y="0"/>
          <a:ext cx="0" cy="0"/>
          <a:chOff x="0" y="0"/>
          <a:chExt cx="0" cy="0"/>
        </a:xfrm>
      </p:grpSpPr>
      <p:pic>
        <p:nvPicPr>
          <p:cNvPr id="5" name="Immagine 4">
            <a:extLst>
              <a:ext uri="{FF2B5EF4-FFF2-40B4-BE49-F238E27FC236}">
                <a16:creationId xmlns:a16="http://schemas.microsoft.com/office/drawing/2014/main" id="{E315BFFD-7D84-ED57-E90D-BE241A9241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4911" y="601344"/>
            <a:ext cx="3240319" cy="914446"/>
          </a:xfrm>
          <a:prstGeom prst="rect">
            <a:avLst/>
          </a:prstGeom>
        </p:spPr>
      </p:pic>
      <p:sp>
        <p:nvSpPr>
          <p:cNvPr id="6" name="TextBox 5">
            <a:extLst>
              <a:ext uri="{FF2B5EF4-FFF2-40B4-BE49-F238E27FC236}">
                <a16:creationId xmlns:a16="http://schemas.microsoft.com/office/drawing/2014/main" id="{A89DDCF2-20A1-A1EA-89CF-023A4B0714F1}"/>
              </a:ext>
            </a:extLst>
          </p:cNvPr>
          <p:cNvSpPr txBox="1"/>
          <p:nvPr/>
        </p:nvSpPr>
        <p:spPr>
          <a:xfrm>
            <a:off x="1049598" y="2726051"/>
            <a:ext cx="9313602" cy="667234"/>
          </a:xfrm>
          <a:prstGeom prst="rect">
            <a:avLst/>
          </a:prstGeom>
        </p:spPr>
        <p:txBody>
          <a:bodyPr wrap="square" lIns="0" tIns="0" rIns="0" bIns="0" rtlCol="0" anchor="t">
            <a:spAutoFit/>
          </a:bodyPr>
          <a:lstStyle>
            <a:defPPr>
              <a:defRPr lang="en-US"/>
            </a:defPPr>
            <a:lvl1pPr algn="ctr" defTabSz="914400">
              <a:lnSpc>
                <a:spcPts val="3080"/>
              </a:lnSpc>
              <a:defRPr sz="2800" b="1">
                <a:solidFill>
                  <a:srgbClr val="383838"/>
                </a:solidFill>
                <a:effectLst>
                  <a:outerShdw blurRad="38100" dist="38100" dir="2700000" algn="tl">
                    <a:srgbClr val="000000">
                      <a:alpha val="43137"/>
                    </a:srgbClr>
                  </a:outerShdw>
                </a:effectLst>
                <a:latin typeface="Helvetica" pitchFamily="2" charset="0"/>
              </a:defRPr>
            </a:lvl1pPr>
            <a:lvl2pPr defTabSz="914400"/>
            <a:lvl3pPr defTabSz="914400"/>
            <a:lvl4pPr defTabSz="914400"/>
            <a:lvl5pPr defTabSz="914400"/>
            <a:lvl6pPr defTabSz="914400"/>
            <a:lvl7pPr defTabSz="914400"/>
            <a:lvl8pPr defTabSz="914400"/>
            <a:lvl9pPr defTabSz="914400"/>
          </a:lstStyle>
          <a:p>
            <a:pPr>
              <a:lnSpc>
                <a:spcPct val="150000"/>
              </a:lnSpc>
            </a:pPr>
            <a:r>
              <a:rPr lang="it-IT" sz="3200" dirty="0">
                <a:solidFill>
                  <a:schemeClr val="tx1">
                    <a:lumMod val="85000"/>
                    <a:lumOff val="15000"/>
                  </a:schemeClr>
                </a:solidFill>
              </a:rPr>
              <a:t>Grazie !</a:t>
            </a:r>
          </a:p>
        </p:txBody>
      </p:sp>
      <p:sp>
        <p:nvSpPr>
          <p:cNvPr id="8" name="TextBox 6">
            <a:extLst>
              <a:ext uri="{FF2B5EF4-FFF2-40B4-BE49-F238E27FC236}">
                <a16:creationId xmlns:a16="http://schemas.microsoft.com/office/drawing/2014/main" id="{EE21976E-4011-F702-BC77-70CA410219ED}"/>
              </a:ext>
            </a:extLst>
          </p:cNvPr>
          <p:cNvSpPr txBox="1"/>
          <p:nvPr/>
        </p:nvSpPr>
        <p:spPr>
          <a:xfrm>
            <a:off x="7163287" y="5873537"/>
            <a:ext cx="3686556" cy="383118"/>
          </a:xfrm>
          <a:prstGeom prst="rect">
            <a:avLst/>
          </a:prstGeom>
        </p:spPr>
        <p:txBody>
          <a:bodyPr wrap="square" lIns="0" tIns="0" rIns="0" bIns="0" rtlCol="0" anchor="t">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ts val="3080"/>
              </a:lnSpc>
            </a:pPr>
            <a:r>
              <a:rPr lang="en-US" sz="2400" b="1" dirty="0">
                <a:solidFill>
                  <a:schemeClr val="tx1">
                    <a:lumMod val="85000"/>
                    <a:lumOff val="15000"/>
                  </a:schemeClr>
                </a:solidFill>
                <a:latin typeface="Helvetica" pitchFamily="2" charset="0"/>
              </a:rPr>
              <a:t>Pescara  27 Marzo 2025</a:t>
            </a:r>
          </a:p>
        </p:txBody>
      </p:sp>
      <p:pic>
        <p:nvPicPr>
          <p:cNvPr id="1026" name="Picture 2" descr="Immagine che contiene Elementi grafici, grafica, creatività&#10;&#10;Il contenuto generato dall&amp;#39;intelligenza artificiale potrebbe non essere corretto.">
            <a:extLst>
              <a:ext uri="{FF2B5EF4-FFF2-40B4-BE49-F238E27FC236}">
                <a16:creationId xmlns:a16="http://schemas.microsoft.com/office/drawing/2014/main" id="{641F1A3A-2C4D-555C-BA34-3D7CC023FF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64129" y="336447"/>
            <a:ext cx="2399071" cy="125903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6">
            <a:extLst>
              <a:ext uri="{FF2B5EF4-FFF2-40B4-BE49-F238E27FC236}">
                <a16:creationId xmlns:a16="http://schemas.microsoft.com/office/drawing/2014/main" id="{538C22AE-F159-1A83-8493-E7324125DB3A}"/>
              </a:ext>
            </a:extLst>
          </p:cNvPr>
          <p:cNvSpPr txBox="1"/>
          <p:nvPr/>
        </p:nvSpPr>
        <p:spPr>
          <a:xfrm>
            <a:off x="848549" y="5866324"/>
            <a:ext cx="3686556" cy="780663"/>
          </a:xfrm>
          <a:prstGeom prst="rect">
            <a:avLst/>
          </a:prstGeom>
        </p:spPr>
        <p:txBody>
          <a:bodyPr wrap="square" lIns="0" tIns="0" rIns="0" bIns="0" rtlCol="0" anchor="t">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3080"/>
              </a:lnSpc>
            </a:pPr>
            <a:r>
              <a:rPr lang="en-US" sz="2400" b="1" dirty="0" err="1">
                <a:solidFill>
                  <a:schemeClr val="tx1">
                    <a:lumMod val="85000"/>
                    <a:lumOff val="15000"/>
                  </a:schemeClr>
                </a:solidFill>
                <a:latin typeface="Helvetica" pitchFamily="2" charset="0"/>
              </a:rPr>
              <a:t>ing</a:t>
            </a:r>
            <a:r>
              <a:rPr lang="en-US" sz="2400" b="1" dirty="0">
                <a:solidFill>
                  <a:schemeClr val="tx1">
                    <a:lumMod val="85000"/>
                    <a:lumOff val="15000"/>
                  </a:schemeClr>
                </a:solidFill>
                <a:latin typeface="Helvetica" pitchFamily="2" charset="0"/>
              </a:rPr>
              <a:t>. Piergabriele Andreoli Presidente RENAEL</a:t>
            </a:r>
          </a:p>
        </p:txBody>
      </p:sp>
    </p:spTree>
    <p:extLst>
      <p:ext uri="{BB962C8B-B14F-4D97-AF65-F5344CB8AC3E}">
        <p14:creationId xmlns:p14="http://schemas.microsoft.com/office/powerpoint/2010/main" val="758875568"/>
      </p:ext>
    </p:extLst>
  </p:cSld>
  <p:clrMapOvr>
    <a:masterClrMapping/>
  </p:clrMapOvr>
</p:sld>
</file>

<file path=ppt/theme/theme1.xml><?xml version="1.0" encoding="utf-8"?>
<a:theme xmlns:a="http://schemas.openxmlformats.org/drawingml/2006/main" name="Vista">
  <a:themeElements>
    <a:clrScheme name="Vista">
      <a:dk1>
        <a:srgbClr val="000000"/>
      </a:dk1>
      <a:lt1>
        <a:srgbClr val="FFFFFF"/>
      </a:lt1>
      <a:dk2>
        <a:srgbClr val="46464A"/>
      </a:dk2>
      <a:lt2>
        <a:srgbClr val="D6D3CC"/>
      </a:lt2>
      <a:accent1>
        <a:srgbClr val="6F6F74"/>
      </a:accent1>
      <a:accent2>
        <a:srgbClr val="92A9B9"/>
      </a:accent2>
      <a:accent3>
        <a:srgbClr val="A7B789"/>
      </a:accent3>
      <a:accent4>
        <a:srgbClr val="B9A489"/>
      </a:accent4>
      <a:accent5>
        <a:srgbClr val="8D6374"/>
      </a:accent5>
      <a:accent6>
        <a:srgbClr val="9B7362"/>
      </a:accent6>
      <a:hlink>
        <a:srgbClr val="67AABF"/>
      </a:hlink>
      <a:folHlink>
        <a:srgbClr val="ABAFA5"/>
      </a:folHlink>
    </a:clrScheme>
    <a:fontScheme name="Vista">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sta">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TM03457515[[fn=Vista]]</Template>
  <TotalTime>8</TotalTime>
  <Words>680</Words>
  <Application>Microsoft Macintosh PowerPoint</Application>
  <PresentationFormat>Widescreen</PresentationFormat>
  <Paragraphs>42</Paragraphs>
  <Slides>9</Slides>
  <Notes>1</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9</vt:i4>
      </vt:variant>
    </vt:vector>
  </HeadingPairs>
  <TitlesOfParts>
    <vt:vector size="15" baseType="lpstr">
      <vt:lpstr>Arial</vt:lpstr>
      <vt:lpstr>Calibri</vt:lpstr>
      <vt:lpstr>Century Schoolbook</vt:lpstr>
      <vt:lpstr>Helvetica</vt:lpstr>
      <vt:lpstr>Wingdings 2</vt:lpstr>
      <vt:lpstr>Vista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Le agenzie coinvolte nel progetto Il progetto sarà coordinato e gestito da RENAEL con il coinvolgimento diretto ed operativo delle Agenzie per l’Energia ad essa associate, oltre che della Rete Europea delle Agenzie Energetiche Locali (FEDARENE e Managenergy):  AESS – Agenzia per l’Energia e lo Sviluppo Sostenibile AGENA – Agenzia per l’Energia e l’Ambiente della Provincia di Teramo A.G.I.R.E. Srl – Agenzia per la Gestione Intelligente delle Risorse Energetiche della Provincia di Mantova ANEA S.r.l. – Agenzia per l’Energia della Città Metropolitana di Napoli ARRR – Agenzia Regionale Recupero Risorse della Regione Toscana IRE S.p.A. – Infrastrutture Recupero Edilizio Energia Environment Park S.p.a. – Parco Scientifico e Tecnologico per l’Ambiente di Torino APE FVG – Agenzia per l’Energia del Friuli Venezia Giulia ASEA – Agenzia Sanitaria Energia Ambiente di Benevento ARIA S.p.A. – Azienda Regionale per l’Innovazione e gli Acquisti della Regione Lombardia CasaClima – Agenzia per l’Energia Alto Adige FMI S.r.l – Agenzia di Forlì SEL – Società Energetica Lucana  Altre Agenzie non presenti nella rete ma da coinvolgere: Agenzia Energetica Regionale Friuli Venezia Giulia APRIE Provincia Autonoma di Trento ATES Provincia di Parma SVEM Agenzia della Regione Marche Agenzia Provincia di Caserta Agenzia della Provincia di Perugia Agenzia Val D’Aosta</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Benedetta Brighenti</dc:creator>
  <cp:lastModifiedBy>Pier Gabriele Andreoli</cp:lastModifiedBy>
  <cp:revision>16</cp:revision>
  <dcterms:created xsi:type="dcterms:W3CDTF">2025-01-30T10:15:52Z</dcterms:created>
  <dcterms:modified xsi:type="dcterms:W3CDTF">2025-03-26T13:55:31Z</dcterms:modified>
</cp:coreProperties>
</file>