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72" r:id="rId10"/>
    <p:sldId id="275" r:id="rId11"/>
    <p:sldId id="269" r:id="rId12"/>
  </p:sldIdLst>
  <p:sldSz cx="9144000" cy="6858000" type="screen4x3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28"/>
    <p:restoredTop sz="94088"/>
  </p:normalViewPr>
  <p:slideViewPr>
    <p:cSldViewPr snapToGrid="0" snapToObjects="1">
      <p:cViewPr varScale="1">
        <p:scale>
          <a:sx n="150" d="100"/>
          <a:sy n="150" d="100"/>
        </p:scale>
        <p:origin x="1992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1" y="2222623"/>
            <a:ext cx="5917679" cy="2554983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66441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76937" y="1828799"/>
            <a:ext cx="990599" cy="228659"/>
          </a:xfrm>
        </p:spPr>
        <p:txBody>
          <a:bodyPr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10" y="3264407"/>
            <a:ext cx="3859795" cy="228659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571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9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5" y="4961453"/>
            <a:ext cx="642200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3" y="5528191"/>
            <a:ext cx="6422003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348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2004" cy="1692720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8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745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2" name="TextBox 11"/>
          <p:cNvSpPr txBox="1"/>
          <p:nvPr/>
        </p:nvSpPr>
        <p:spPr bwMode="gray">
          <a:xfrm>
            <a:off x="7033422" y="2898648"/>
            <a:ext cx="6605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/>
              <a:t>”</a:t>
            </a:r>
          </a:p>
        </p:txBody>
      </p:sp>
      <p:sp>
        <p:nvSpPr>
          <p:cNvPr id="11" name="TextBox 10"/>
          <p:cNvSpPr txBox="1"/>
          <p:nvPr/>
        </p:nvSpPr>
        <p:spPr bwMode="gray">
          <a:xfrm>
            <a:off x="651683" y="589767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58" y="903421"/>
            <a:ext cx="6160385" cy="2895658"/>
          </a:xfrm>
        </p:spPr>
        <p:txBody>
          <a:bodyPr/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9" y="3809278"/>
            <a:ext cx="5646142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5"/>
            <a:ext cx="6422005" cy="102406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214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057400"/>
            <a:ext cx="6422004" cy="2095500"/>
          </a:xfrm>
        </p:spPr>
        <p:txBody>
          <a:bodyPr anchor="b"/>
          <a:lstStyle>
            <a:lvl1pPr algn="l">
              <a:defRPr sz="36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427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2305"/>
            <a:ext cx="6423592" cy="714660"/>
          </a:xfrm>
        </p:spPr>
        <p:txBody>
          <a:bodyPr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0"/>
            <a:ext cx="2313433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5"/>
            <a:ext cx="2313432" cy="2877714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8472" y="2489200"/>
            <a:ext cx="232675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2" y="3147165"/>
            <a:ext cx="2326749" cy="286987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2489201"/>
            <a:ext cx="231374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3821" y="3147164"/>
            <a:ext cx="2313740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475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3592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461" y="4180095"/>
            <a:ext cx="229904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2743" y="2486221"/>
            <a:ext cx="2021456" cy="1450321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1"/>
          </p:nvPr>
        </p:nvSpPr>
        <p:spPr>
          <a:xfrm>
            <a:off x="881461" y="4837558"/>
            <a:ext cx="2298410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4318" y="4179596"/>
            <a:ext cx="231779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3550622" y="2509453"/>
            <a:ext cx="2025182" cy="142708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04318" y="4837558"/>
            <a:ext cx="2330903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1" y="4179595"/>
            <a:ext cx="229949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17"/>
          </p:nvPr>
        </p:nvSpPr>
        <p:spPr>
          <a:xfrm>
            <a:off x="6104946" y="2509453"/>
            <a:ext cx="2018839" cy="142708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63821" y="4837558"/>
            <a:ext cx="229949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008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8438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/>
          </p:nvSpPr>
          <p:spPr bwMode="gray">
            <a:xfrm rot="5400000">
              <a:off x="1299309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414867" y="402165"/>
              <a:ext cx="46105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68970" y="1447799"/>
            <a:ext cx="1077347" cy="4571999"/>
          </a:xfrm>
        </p:spPr>
        <p:txBody>
          <a:bodyPr vert="eaVert" anchor="b" anchorCtr="0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440" y="1447799"/>
            <a:ext cx="4417234" cy="45720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725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873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9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 bwMode="gray"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257588"/>
            <a:ext cx="3101765" cy="3020343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7"/>
            <a:ext cx="3054653" cy="302034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738039" y="7605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222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199"/>
            <a:ext cx="3636980" cy="3530604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489199"/>
            <a:ext cx="3636981" cy="3530601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194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94298"/>
            <a:ext cx="3636980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39" y="3253588"/>
            <a:ext cx="3636981" cy="2766213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963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779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29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89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1182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3086845"/>
            <a:ext cx="2712589" cy="2938036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87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591" y="1340000"/>
            <a:ext cx="3001938" cy="161619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51591" y="3086100"/>
            <a:ext cx="3001938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366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25" name="Rectangle 24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8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3202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0"/>
            <a:ext cx="6343201" cy="353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39638" y="6365499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  <a:latin typeface="+mn-lt"/>
              </a:defRPr>
            </a:lvl1pPr>
          </a:lstStyle>
          <a:p>
            <a:fld id="{5BCAD085-E8A6-8845-BD4E-CB4CCA059FC4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8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152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cacip.it/cacip-come-fare-per/aderire-alla-cer-cacip-energia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1633491"/>
            <a:ext cx="5917679" cy="3014195"/>
          </a:xfrm>
        </p:spPr>
        <p:txBody>
          <a:bodyPr/>
          <a:lstStyle/>
          <a:p>
            <a:r>
              <a:rPr lang="it-IT" dirty="0"/>
              <a:t>Stato di Attuazione della CER CACIP ENERGIA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1" y="4777380"/>
            <a:ext cx="5917679" cy="1189748"/>
          </a:xfrm>
        </p:spPr>
        <p:txBody>
          <a:bodyPr/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AMERA DI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commercio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22 MAGGIO 2025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Avv. Patrizia Rombi – ufficio legale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cacip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i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Ph.D</a:t>
            </a:r>
            <a:r>
              <a:rPr lang="it-IT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Diritto dei Contratti (UNICA)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7C13542-1F58-9773-7001-B873AD9EDA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8600" y="890872"/>
            <a:ext cx="1905000" cy="15621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710113-D36F-7753-2CD8-047678BA4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Conclusioni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EAB4808-21AE-A377-00C4-EA9AF0138A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Apertura a nuove adesioni di produttori e consumatori nella CER CACIP ENERGIA</a:t>
            </a:r>
          </a:p>
          <a:p>
            <a:endParaRPr lang="it-IT" dirty="0"/>
          </a:p>
          <a:p>
            <a:r>
              <a:rPr lang="it-IT" dirty="0"/>
              <a:t>Anche i produttori terzi (no PMI) possono concedere la disponibilità del proprio impianto fino a 1 MWp </a:t>
            </a:r>
          </a:p>
          <a:p>
            <a:endParaRPr lang="it-IT" dirty="0"/>
          </a:p>
          <a:p>
            <a:r>
              <a:rPr lang="it-IT" dirty="0"/>
              <a:t>Modulistica presente sul sito CACIP al seguente link: </a:t>
            </a:r>
            <a:r>
              <a:rPr lang="it-IT" dirty="0">
                <a:hlinkClick r:id="rId2"/>
              </a:rPr>
              <a:t>https://cacip.it/cacip-come-fare-per/aderire-alla-cer-cacip-energia/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20603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4525F58-2081-AF59-6EFF-575369641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/>
              <a:t>GRAZIE PER L’ATTENZIONE</a:t>
            </a: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414FDE6D-090C-37CF-959F-34B0D500A7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0203" y="2312222"/>
            <a:ext cx="6606945" cy="4122889"/>
          </a:xfrm>
        </p:spPr>
      </p:pic>
    </p:spTree>
    <p:extLst>
      <p:ext uri="{BB962C8B-B14F-4D97-AF65-F5344CB8AC3E}">
        <p14:creationId xmlns:p14="http://schemas.microsoft.com/office/powerpoint/2010/main" val="3984473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Cosa è la CER CACIP ENERGIA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dirty="0"/>
              <a:t>Costituita il 10 luglio 2024</a:t>
            </a:r>
          </a:p>
          <a:p>
            <a:pPr marL="0" indent="0">
              <a:buNone/>
            </a:pPr>
            <a:endParaRPr sz="2400" dirty="0"/>
          </a:p>
          <a:p>
            <a:r>
              <a:rPr lang="it-IT" sz="2400" dirty="0"/>
              <a:t>20 aziende partecipanti (Macchiareddu, Elmas e Sarroch)</a:t>
            </a:r>
            <a:r>
              <a:rPr sz="2400" dirty="0"/>
              <a:t>.</a:t>
            </a:r>
            <a:endParaRPr lang="it-IT" sz="2400" dirty="0"/>
          </a:p>
          <a:p>
            <a:pPr marL="0" indent="0">
              <a:buNone/>
            </a:pPr>
            <a:endParaRPr lang="it-IT" sz="2400" dirty="0"/>
          </a:p>
          <a:p>
            <a:r>
              <a:rPr lang="it-IT" sz="2400" dirty="0"/>
              <a:t>Finalità: riduzione dei costi energetici tramite energie rinnovabili</a:t>
            </a:r>
            <a:endParaRPr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099"/>
            <a:ext cx="6343202" cy="874807"/>
          </a:xfrm>
        </p:spPr>
        <p:txBody>
          <a:bodyPr/>
          <a:lstStyle/>
          <a:p>
            <a:r>
              <a:rPr lang="it-IT" dirty="0"/>
              <a:t>Due fasi nella realizzazione della CER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sz="2800" dirty="0"/>
              <a:t>1. </a:t>
            </a:r>
            <a:r>
              <a:rPr lang="it-IT" sz="2800" dirty="0"/>
              <a:t>Fase Formale </a:t>
            </a:r>
          </a:p>
          <a:p>
            <a:pPr marL="0" indent="0" algn="ctr">
              <a:buNone/>
            </a:pPr>
            <a:r>
              <a:rPr lang="it-IT" sz="2800" dirty="0"/>
              <a:t>      Rogito notarile</a:t>
            </a:r>
          </a:p>
          <a:p>
            <a:pPr marL="0" indent="0">
              <a:buNone/>
            </a:pPr>
            <a:endParaRPr sz="2800" dirty="0"/>
          </a:p>
          <a:p>
            <a:r>
              <a:rPr sz="2800" dirty="0"/>
              <a:t>2. </a:t>
            </a:r>
            <a:r>
              <a:rPr lang="it-IT" sz="2800" dirty="0"/>
              <a:t>Fase Sostanziale             </a:t>
            </a:r>
          </a:p>
          <a:p>
            <a:pPr marL="0" indent="0">
              <a:buNone/>
            </a:pPr>
            <a:r>
              <a:rPr lang="it-IT" sz="2800" dirty="0"/>
              <a:t>                     Contratto col GSE</a:t>
            </a:r>
            <a:endParaRPr sz="2800" dirty="0"/>
          </a:p>
        </p:txBody>
      </p:sp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BCC9DCFA-7221-D343-C79E-A9E81A70ED94}"/>
              </a:ext>
            </a:extLst>
          </p:cNvPr>
          <p:cNvSpPr/>
          <p:nvPr/>
        </p:nvSpPr>
        <p:spPr>
          <a:xfrm>
            <a:off x="1685365" y="3121691"/>
            <a:ext cx="978408" cy="38350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B583DDAD-5C82-98C8-EE29-931B2724ED40}"/>
              </a:ext>
            </a:extLst>
          </p:cNvPr>
          <p:cNvSpPr/>
          <p:nvPr/>
        </p:nvSpPr>
        <p:spPr>
          <a:xfrm>
            <a:off x="1685365" y="4840941"/>
            <a:ext cx="978408" cy="38350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Fase formale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441" y="2489200"/>
            <a:ext cx="6343201" cy="3796190"/>
          </a:xfrm>
        </p:spPr>
        <p:txBody>
          <a:bodyPr>
            <a:noAutofit/>
          </a:bodyPr>
          <a:lstStyle/>
          <a:p>
            <a:r>
              <a:rPr lang="it-IT" sz="2800" dirty="0"/>
              <a:t>Forma giuridica scelta</a:t>
            </a:r>
          </a:p>
          <a:p>
            <a:pPr marL="0" indent="0">
              <a:buNone/>
            </a:pPr>
            <a:r>
              <a:rPr lang="it-IT" sz="2800" dirty="0"/>
              <a:t>                Associazione non riconosciuta</a:t>
            </a:r>
          </a:p>
          <a:p>
            <a:r>
              <a:rPr lang="it-IT" sz="2800" dirty="0"/>
              <a:t>Autonomia, semplicità, bassi costi di gestione</a:t>
            </a:r>
          </a:p>
          <a:p>
            <a:r>
              <a:rPr lang="it-IT" sz="2800" dirty="0"/>
              <a:t>Disciplina normativa: art. 36-38 c.c.</a:t>
            </a:r>
          </a:p>
          <a:p>
            <a:endParaRPr lang="it-IT" sz="2400" dirty="0"/>
          </a:p>
        </p:txBody>
      </p:sp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70830B17-D86D-5FA4-6DCA-018F48292711}"/>
              </a:ext>
            </a:extLst>
          </p:cNvPr>
          <p:cNvSpPr/>
          <p:nvPr/>
        </p:nvSpPr>
        <p:spPr>
          <a:xfrm>
            <a:off x="1353671" y="3101788"/>
            <a:ext cx="808078" cy="32721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Governance e Responsabilità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sz="2400" dirty="0"/>
              <a:t>Autonomia associativa, decisioni in assemblea</a:t>
            </a:r>
          </a:p>
          <a:p>
            <a:endParaRPr lang="it-IT" sz="2400" dirty="0"/>
          </a:p>
          <a:p>
            <a:r>
              <a:rPr lang="it-IT" sz="2400" dirty="0"/>
              <a:t>Autonomia patrimoniale imperfetta: responsabilità personale e solidale dei rappresentanti</a:t>
            </a:r>
          </a:p>
          <a:p>
            <a:endParaRPr lang="it-IT" sz="2400" dirty="0"/>
          </a:p>
          <a:p>
            <a:r>
              <a:rPr lang="it-IT" sz="2400" dirty="0"/>
              <a:t>La CER non svolge attività commerciale, non ha scopo di lucro</a:t>
            </a:r>
          </a:p>
          <a:p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4000" dirty="0"/>
              <a:t>Investimenti e Gestione</a:t>
            </a:r>
            <a:endParaRPr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it-IT" sz="2000" dirty="0"/>
              <a:t>Impianto dimostrativo da 50 kW realizzato dal CACIP</a:t>
            </a:r>
          </a:p>
          <a:p>
            <a:endParaRPr lang="it-IT" sz="2000" dirty="0"/>
          </a:p>
          <a:p>
            <a:r>
              <a:rPr lang="it-IT" sz="2000" dirty="0"/>
              <a:t>Servizio svolto dal CACIP di gestione tecnica, amministrativa e contabile</a:t>
            </a:r>
          </a:p>
          <a:p>
            <a:endParaRPr lang="it-IT" sz="2000" dirty="0"/>
          </a:p>
          <a:p>
            <a:r>
              <a:rPr lang="it-IT" sz="2000" dirty="0"/>
              <a:t>Business Plan</a:t>
            </a:r>
          </a:p>
          <a:p>
            <a:pPr marL="0" indent="0">
              <a:buNone/>
            </a:pPr>
            <a:r>
              <a:rPr lang="it-IT" sz="2000" dirty="0"/>
              <a:t>                            Ritorno dell’investimento: 6–8 anni</a:t>
            </a:r>
            <a:endParaRPr sz="2000" dirty="0"/>
          </a:p>
        </p:txBody>
      </p:sp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3752BA62-1F9C-B527-2BD6-3B5FD1A72025}"/>
              </a:ext>
            </a:extLst>
          </p:cNvPr>
          <p:cNvSpPr/>
          <p:nvPr/>
        </p:nvSpPr>
        <p:spPr>
          <a:xfrm>
            <a:off x="2070845" y="5351663"/>
            <a:ext cx="503279" cy="34092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856078"/>
            <a:ext cx="6343202" cy="1114765"/>
          </a:xfrm>
        </p:spPr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it-IT" dirty="0"/>
              <a:t>Fase Sostanziale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441" y="2489200"/>
            <a:ext cx="6343201" cy="4177930"/>
          </a:xfrm>
        </p:spPr>
        <p:txBody>
          <a:bodyPr>
            <a:noAutofit/>
          </a:bodyPr>
          <a:lstStyle/>
          <a:p>
            <a:r>
              <a:rPr lang="it-IT" sz="2800" dirty="0"/>
              <a:t>Stipula del contratto col GSE</a:t>
            </a:r>
          </a:p>
          <a:p>
            <a:endParaRPr lang="it-IT" sz="1400" dirty="0"/>
          </a:p>
          <a:p>
            <a:endParaRPr lang="it-IT" sz="1400" dirty="0"/>
          </a:p>
          <a:p>
            <a:endParaRPr lang="it-IT" sz="1400" dirty="0"/>
          </a:p>
          <a:p>
            <a:endParaRPr lang="it-IT" sz="1400" dirty="0"/>
          </a:p>
          <a:p>
            <a:endParaRPr lang="it-IT" sz="1400" dirty="0"/>
          </a:p>
          <a:p>
            <a:r>
              <a:rPr lang="it-IT" sz="2800" dirty="0"/>
              <a:t>Inizio del periodo ventennale di incentivazione</a:t>
            </a:r>
          </a:p>
          <a:p>
            <a:endParaRPr sz="1400" dirty="0"/>
          </a:p>
        </p:txBody>
      </p:sp>
      <p:sp>
        <p:nvSpPr>
          <p:cNvPr id="4" name="Freccia in giù 3">
            <a:extLst>
              <a:ext uri="{FF2B5EF4-FFF2-40B4-BE49-F238E27FC236}">
                <a16:creationId xmlns:a16="http://schemas.microsoft.com/office/drawing/2014/main" id="{A9BA58F2-6FEB-72CD-9AA4-37B979837B92}"/>
              </a:ext>
            </a:extLst>
          </p:cNvPr>
          <p:cNvSpPr/>
          <p:nvPr/>
        </p:nvSpPr>
        <p:spPr>
          <a:xfrm>
            <a:off x="3953435" y="325418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416DEF-A7A9-6B17-8029-11A0E59FE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/>
              <a:t>1 </a:t>
            </a:r>
            <a:r>
              <a:rPr lang="it-IT" dirty="0"/>
              <a:t>MW di potenza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0FC16A2-0206-3ABD-B93B-1832B520FD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/>
              <a:t>NUOVA ICOM					350 kWp</a:t>
            </a:r>
          </a:p>
          <a:p>
            <a:r>
              <a:rPr lang="it-IT" dirty="0"/>
              <a:t>ELASTOMECCANICA			275 kWp</a:t>
            </a:r>
          </a:p>
          <a:p>
            <a:r>
              <a:rPr lang="it-IT" dirty="0"/>
              <a:t>MIDA CHARTER				100 kWp</a:t>
            </a:r>
          </a:p>
          <a:p>
            <a:r>
              <a:rPr lang="it-IT" dirty="0"/>
              <a:t>PORT SERVICE				         70 kWp</a:t>
            </a:r>
          </a:p>
          <a:p>
            <a:r>
              <a:rPr lang="it-IT" dirty="0"/>
              <a:t>EM SERVICE					100 kWp</a:t>
            </a:r>
          </a:p>
          <a:p>
            <a:r>
              <a:rPr lang="it-IT" dirty="0"/>
              <a:t>ISOLA RENT					  50 kWp</a:t>
            </a:r>
          </a:p>
          <a:p>
            <a:pPr marL="0" indent="0">
              <a:buNone/>
            </a:pPr>
            <a:r>
              <a:rPr lang="it-IT" dirty="0"/>
              <a:t>In fase di realizzazione: </a:t>
            </a:r>
          </a:p>
          <a:p>
            <a:pPr marL="0" indent="0">
              <a:buNone/>
            </a:pPr>
            <a:r>
              <a:rPr lang="it-IT" dirty="0"/>
              <a:t>ECOS ELETTRONICA				  13 kWp</a:t>
            </a:r>
          </a:p>
          <a:p>
            <a:pPr marL="0" indent="0">
              <a:buNone/>
            </a:pPr>
            <a:r>
              <a:rPr lang="it-IT" dirty="0"/>
              <a:t>DEDONI TRASPORTI				200 kWp</a:t>
            </a:r>
          </a:p>
          <a:p>
            <a:pPr marL="0" indent="0">
              <a:buNone/>
            </a:pPr>
            <a:r>
              <a:rPr lang="it-IT" dirty="0"/>
              <a:t>NUOVA SARMAPLASTIK			1  </a:t>
            </a:r>
            <a:r>
              <a:rPr lang="it-IT" b="1" dirty="0"/>
              <a:t>MW</a:t>
            </a:r>
            <a:r>
              <a:rPr lang="it-IT" dirty="0"/>
              <a:t>p</a:t>
            </a:r>
          </a:p>
          <a:p>
            <a:endParaRPr lang="it-IT" dirty="0"/>
          </a:p>
        </p:txBody>
      </p:sp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DC19B019-14DD-D6D5-7C68-4E22A174DD89}"/>
              </a:ext>
            </a:extLst>
          </p:cNvPr>
          <p:cNvSpPr/>
          <p:nvPr/>
        </p:nvSpPr>
        <p:spPr>
          <a:xfrm>
            <a:off x="3721088" y="2537013"/>
            <a:ext cx="421341" cy="13447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E42E3AFB-A76C-65CD-B84E-9357F05F8D45}"/>
              </a:ext>
            </a:extLst>
          </p:cNvPr>
          <p:cNvSpPr/>
          <p:nvPr/>
        </p:nvSpPr>
        <p:spPr>
          <a:xfrm>
            <a:off x="3721089" y="2880912"/>
            <a:ext cx="421341" cy="13447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CF0DB02-B2FC-FAD1-5DBB-86274A8F3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9234" y="3204597"/>
            <a:ext cx="445047" cy="188992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4D2F9B82-9B6C-89E8-8FFC-550679B0C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9232" y="3549076"/>
            <a:ext cx="445047" cy="188992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E132C666-F197-7AEC-BFC2-2B01D8B37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6140" y="3861111"/>
            <a:ext cx="445047" cy="188992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74A8FD48-FA1D-1804-DB7B-02DF7426E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6139" y="4223018"/>
            <a:ext cx="445047" cy="188992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74473D34-6260-E4D5-2FA6-1663A5DC8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7382" y="5216056"/>
            <a:ext cx="445047" cy="188992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12D2D68B-CD28-3A2C-EE3D-80B3D2786E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7382" y="5611962"/>
            <a:ext cx="445047" cy="188992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ECC151EA-1301-43BF-731C-4858EDD72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7382" y="4829111"/>
            <a:ext cx="445047" cy="18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909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4247C3-2AF6-995F-AE21-60342DCA9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440" y="927099"/>
            <a:ext cx="6343202" cy="874807"/>
          </a:xfrm>
        </p:spPr>
        <p:txBody>
          <a:bodyPr/>
          <a:lstStyle/>
          <a:p>
            <a:r>
              <a:rPr lang="it-IT" dirty="0"/>
              <a:t>PIANO DI INNOVAZIONE </a:t>
            </a:r>
            <a:br>
              <a:rPr lang="it-IT" dirty="0"/>
            </a:br>
            <a:r>
              <a:rPr lang="it-IT" dirty="0"/>
              <a:t>CACIP DIGITAL ENERGY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E532D3D-2FE0-5735-58D4-9721542295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441" y="2489199"/>
            <a:ext cx="6343201" cy="3609759"/>
          </a:xfrm>
        </p:spPr>
        <p:txBody>
          <a:bodyPr>
            <a:noAutofit/>
          </a:bodyPr>
          <a:lstStyle/>
          <a:p>
            <a:r>
              <a:rPr lang="it-IT" sz="2000" b="1" dirty="0"/>
              <a:t>Monitoraggio</a:t>
            </a:r>
            <a:r>
              <a:rPr lang="it-IT" sz="2000" dirty="0"/>
              <a:t> dell’energia immessa in rete da parte di tutti i membri della CER </a:t>
            </a:r>
          </a:p>
          <a:p>
            <a:endParaRPr lang="it-IT" sz="1600" dirty="0"/>
          </a:p>
          <a:p>
            <a:endParaRPr lang="it-IT" sz="1600" dirty="0"/>
          </a:p>
          <a:p>
            <a:endParaRPr lang="it-IT" sz="1600" b="1" dirty="0"/>
          </a:p>
          <a:p>
            <a:r>
              <a:rPr lang="it-IT" sz="2000" b="1" dirty="0"/>
              <a:t>Massimizzazione</a:t>
            </a:r>
            <a:r>
              <a:rPr lang="it-IT" sz="2000" dirty="0"/>
              <a:t> dei consumi e di conseguenza anche dei vantaggi economici</a:t>
            </a:r>
          </a:p>
        </p:txBody>
      </p:sp>
      <p:sp>
        <p:nvSpPr>
          <p:cNvPr id="4" name="Freccia in giù 3">
            <a:extLst>
              <a:ext uri="{FF2B5EF4-FFF2-40B4-BE49-F238E27FC236}">
                <a16:creationId xmlns:a16="http://schemas.microsoft.com/office/drawing/2014/main" id="{D96CA298-09B0-1C85-5F02-F504D3BFF578}"/>
              </a:ext>
            </a:extLst>
          </p:cNvPr>
          <p:cNvSpPr/>
          <p:nvPr/>
        </p:nvSpPr>
        <p:spPr>
          <a:xfrm>
            <a:off x="3876407" y="3267447"/>
            <a:ext cx="484632" cy="58685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78859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iunioni ione">
  <a:themeElements>
    <a:clrScheme name="Riunioni ione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Riunioni ione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iunioni ione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{10313256-CDD9-3E4C-A0CC-4BBE15EC85AD}tf10001076</Template>
  <TotalTime>948</TotalTime>
  <Words>353</Words>
  <Application>Microsoft Office PowerPoint</Application>
  <PresentationFormat>Presentazione su schermo (4:3)</PresentationFormat>
  <Paragraphs>66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5" baseType="lpstr">
      <vt:lpstr>Century Gothic</vt:lpstr>
      <vt:lpstr>Times New Roman</vt:lpstr>
      <vt:lpstr>Wingdings 3</vt:lpstr>
      <vt:lpstr>Riunioni ione</vt:lpstr>
      <vt:lpstr>Stato di Attuazione della CER CACIP ENERGIA</vt:lpstr>
      <vt:lpstr>Cosa è la CER CACIP ENERGIA</vt:lpstr>
      <vt:lpstr>Due fasi nella realizzazione della CER</vt:lpstr>
      <vt:lpstr>Fase formale</vt:lpstr>
      <vt:lpstr>Governance e Responsabilità</vt:lpstr>
      <vt:lpstr>Investimenti e Gestione</vt:lpstr>
      <vt:lpstr>Fase Sostanziale</vt:lpstr>
      <vt:lpstr>1 MW di potenza</vt:lpstr>
      <vt:lpstr>PIANO DI INNOVAZIONE  CACIP DIGITAL ENERGY</vt:lpstr>
      <vt:lpstr>Conclusioni</vt:lpstr>
      <vt:lpstr>GRAZIE PER L’ATTENZIONE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Aspetti Giuridici delle Comunità Energetiche Rinnovabili</dc:title>
  <dc:subject/>
  <dc:creator>Patrizia Rombi</dc:creator>
  <cp:keywords/>
  <dc:description>generated using python-pptx</dc:description>
  <cp:lastModifiedBy>Alessandro Antonini</cp:lastModifiedBy>
  <cp:revision>17</cp:revision>
  <cp:lastPrinted>2025-05-19T12:48:26Z</cp:lastPrinted>
  <dcterms:created xsi:type="dcterms:W3CDTF">2013-01-27T09:14:16Z</dcterms:created>
  <dcterms:modified xsi:type="dcterms:W3CDTF">2025-05-29T06:57:44Z</dcterms:modified>
  <cp:category/>
</cp:coreProperties>
</file>