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9" r:id="rId2"/>
    <p:sldId id="262" r:id="rId3"/>
    <p:sldId id="272" r:id="rId4"/>
    <p:sldId id="268" r:id="rId5"/>
    <p:sldId id="286" r:id="rId6"/>
    <p:sldId id="266" r:id="rId7"/>
    <p:sldId id="287" r:id="rId8"/>
    <p:sldId id="290" r:id="rId9"/>
    <p:sldId id="288" r:id="rId10"/>
    <p:sldId id="291" r:id="rId11"/>
    <p:sldId id="258" r:id="rId12"/>
    <p:sldId id="296" r:id="rId13"/>
    <p:sldId id="299" r:id="rId14"/>
    <p:sldId id="264" r:id="rId15"/>
    <p:sldId id="26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B27964-196F-8836-03DB-617192E3C753}" name="Vanessa Cantele" initials="VC" userId="S::vanessa.cantele@renael.net::19c9359d-530e-4239-90e1-fff76a4fe3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C2E"/>
    <a:srgbClr val="0093C0"/>
    <a:srgbClr val="376D9F"/>
    <a:srgbClr val="00687E"/>
    <a:srgbClr val="81B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0442AC-18BF-447D-8C0B-454324DAB9AA}" v="12" dt="2026-02-09T16:36:26.63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/>
    <p:restoredTop sz="94591"/>
  </p:normalViewPr>
  <p:slideViewPr>
    <p:cSldViewPr snapToGrid="0">
      <p:cViewPr varScale="1">
        <p:scale>
          <a:sx n="35" d="100"/>
          <a:sy n="35" d="100"/>
        </p:scale>
        <p:origin x="5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Cantele" userId="19c9359d-530e-4239-90e1-fff76a4fe3ee" providerId="ADAL" clId="{509860E4-86D2-4516-9280-0EAED80A6A45}"/>
    <pc:docChg chg="undo custSel addSld delSld modSld sldOrd">
      <pc:chgData name="Vanessa Cantele" userId="19c9359d-530e-4239-90e1-fff76a4fe3ee" providerId="ADAL" clId="{509860E4-86D2-4516-9280-0EAED80A6A45}" dt="2026-02-09T16:36:46.024" v="168" actId="122"/>
      <pc:docMkLst>
        <pc:docMk/>
      </pc:docMkLst>
      <pc:sldChg chg="addSp modSp mod">
        <pc:chgData name="Vanessa Cantele" userId="19c9359d-530e-4239-90e1-fff76a4fe3ee" providerId="ADAL" clId="{509860E4-86D2-4516-9280-0EAED80A6A45}" dt="2026-02-09T16:36:46.024" v="168" actId="122"/>
        <pc:sldMkLst>
          <pc:docMk/>
          <pc:sldMk cId="0" sldId="260"/>
        </pc:sldMkLst>
        <pc:spChg chg="add mod">
          <ac:chgData name="Vanessa Cantele" userId="19c9359d-530e-4239-90e1-fff76a4fe3ee" providerId="ADAL" clId="{509860E4-86D2-4516-9280-0EAED80A6A45}" dt="2026-02-09T16:36:46.024" v="168" actId="122"/>
          <ac:spMkLst>
            <pc:docMk/>
            <pc:sldMk cId="0" sldId="260"/>
            <ac:spMk id="3" creationId="{0121000A-0281-1C12-A8DC-129EBEFCB0C2}"/>
          </ac:spMkLst>
        </pc:spChg>
      </pc:sldChg>
      <pc:sldChg chg="delSp mod">
        <pc:chgData name="Vanessa Cantele" userId="19c9359d-530e-4239-90e1-fff76a4fe3ee" providerId="ADAL" clId="{509860E4-86D2-4516-9280-0EAED80A6A45}" dt="2026-02-09T16:31:43.580" v="18" actId="478"/>
        <pc:sldMkLst>
          <pc:docMk/>
          <pc:sldMk cId="1274288639" sldId="266"/>
        </pc:sldMkLst>
        <pc:spChg chg="del">
          <ac:chgData name="Vanessa Cantele" userId="19c9359d-530e-4239-90e1-fff76a4fe3ee" providerId="ADAL" clId="{509860E4-86D2-4516-9280-0EAED80A6A45}" dt="2026-02-09T16:31:43.580" v="18" actId="478"/>
          <ac:spMkLst>
            <pc:docMk/>
            <pc:sldMk cId="1274288639" sldId="266"/>
            <ac:spMk id="5" creationId="{4CFA7A18-EB67-5DDE-6B48-394296F47CC6}"/>
          </ac:spMkLst>
        </pc:spChg>
      </pc:sldChg>
      <pc:sldChg chg="modSp mod">
        <pc:chgData name="Vanessa Cantele" userId="19c9359d-530e-4239-90e1-fff76a4fe3ee" providerId="ADAL" clId="{509860E4-86D2-4516-9280-0EAED80A6A45}" dt="2026-02-09T16:28:17.253" v="0" actId="113"/>
        <pc:sldMkLst>
          <pc:docMk/>
          <pc:sldMk cId="3834945412" sldId="268"/>
        </pc:sldMkLst>
        <pc:spChg chg="mod">
          <ac:chgData name="Vanessa Cantele" userId="19c9359d-530e-4239-90e1-fff76a4fe3ee" providerId="ADAL" clId="{509860E4-86D2-4516-9280-0EAED80A6A45}" dt="2026-02-09T16:28:17.253" v="0" actId="113"/>
          <ac:spMkLst>
            <pc:docMk/>
            <pc:sldMk cId="3834945412" sldId="268"/>
            <ac:spMk id="177" creationId="{42439265-4301-7BEC-104E-EB23FA656004}"/>
          </ac:spMkLst>
        </pc:spChg>
      </pc:sldChg>
      <pc:sldChg chg="modSp mod ord">
        <pc:chgData name="Vanessa Cantele" userId="19c9359d-530e-4239-90e1-fff76a4fe3ee" providerId="ADAL" clId="{509860E4-86D2-4516-9280-0EAED80A6A45}" dt="2026-02-09T16:35:52.464" v="83"/>
        <pc:sldMkLst>
          <pc:docMk/>
          <pc:sldMk cId="3703959303" sldId="272"/>
        </pc:sldMkLst>
        <pc:spChg chg="mod">
          <ac:chgData name="Vanessa Cantele" userId="19c9359d-530e-4239-90e1-fff76a4fe3ee" providerId="ADAL" clId="{509860E4-86D2-4516-9280-0EAED80A6A45}" dt="2026-02-09T16:35:33.845" v="81" actId="113"/>
          <ac:spMkLst>
            <pc:docMk/>
            <pc:sldMk cId="3703959303" sldId="272"/>
            <ac:spMk id="176" creationId="{03CAF0C4-48FC-ECF1-5792-626A20E44918}"/>
          </ac:spMkLst>
        </pc:spChg>
      </pc:sldChg>
      <pc:sldChg chg="modSp mod">
        <pc:chgData name="Vanessa Cantele" userId="19c9359d-530e-4239-90e1-fff76a4fe3ee" providerId="ADAL" clId="{509860E4-86D2-4516-9280-0EAED80A6A45}" dt="2026-02-09T16:28:55.426" v="3" actId="113"/>
        <pc:sldMkLst>
          <pc:docMk/>
          <pc:sldMk cId="3714735712" sldId="275"/>
        </pc:sldMkLst>
        <pc:spChg chg="mod">
          <ac:chgData name="Vanessa Cantele" userId="19c9359d-530e-4239-90e1-fff76a4fe3ee" providerId="ADAL" clId="{509860E4-86D2-4516-9280-0EAED80A6A45}" dt="2026-02-09T16:28:55.426" v="3" actId="113"/>
          <ac:spMkLst>
            <pc:docMk/>
            <pc:sldMk cId="3714735712" sldId="275"/>
            <ac:spMk id="177" creationId="{E7469976-E0DB-79CC-A39E-2A1E3CF8422A}"/>
          </ac:spMkLst>
        </pc:spChg>
      </pc:sldChg>
      <pc:sldChg chg="modSp mod">
        <pc:chgData name="Vanessa Cantele" userId="19c9359d-530e-4239-90e1-fff76a4fe3ee" providerId="ADAL" clId="{509860E4-86D2-4516-9280-0EAED80A6A45}" dt="2026-02-09T16:29:12.376" v="6" actId="113"/>
        <pc:sldMkLst>
          <pc:docMk/>
          <pc:sldMk cId="1062597323" sldId="276"/>
        </pc:sldMkLst>
        <pc:spChg chg="mod">
          <ac:chgData name="Vanessa Cantele" userId="19c9359d-530e-4239-90e1-fff76a4fe3ee" providerId="ADAL" clId="{509860E4-86D2-4516-9280-0EAED80A6A45}" dt="2026-02-09T16:29:12.376" v="6" actId="113"/>
          <ac:spMkLst>
            <pc:docMk/>
            <pc:sldMk cId="1062597323" sldId="276"/>
            <ac:spMk id="177" creationId="{F8E1597F-F9EA-FCCB-6E0E-82DDF6313989}"/>
          </ac:spMkLst>
        </pc:spChg>
      </pc:sldChg>
      <pc:sldChg chg="modSp mod">
        <pc:chgData name="Vanessa Cantele" userId="19c9359d-530e-4239-90e1-fff76a4fe3ee" providerId="ADAL" clId="{509860E4-86D2-4516-9280-0EAED80A6A45}" dt="2026-02-09T16:29:22.186" v="7" actId="113"/>
        <pc:sldMkLst>
          <pc:docMk/>
          <pc:sldMk cId="1668807318" sldId="277"/>
        </pc:sldMkLst>
        <pc:spChg chg="mod">
          <ac:chgData name="Vanessa Cantele" userId="19c9359d-530e-4239-90e1-fff76a4fe3ee" providerId="ADAL" clId="{509860E4-86D2-4516-9280-0EAED80A6A45}" dt="2026-02-09T16:29:22.186" v="7" actId="113"/>
          <ac:spMkLst>
            <pc:docMk/>
            <pc:sldMk cId="1668807318" sldId="277"/>
            <ac:spMk id="177" creationId="{A0A51071-118B-E2E9-2543-034B3721A387}"/>
          </ac:spMkLst>
        </pc:spChg>
      </pc:sldChg>
      <pc:sldChg chg="modSp mod">
        <pc:chgData name="Vanessa Cantele" userId="19c9359d-530e-4239-90e1-fff76a4fe3ee" providerId="ADAL" clId="{509860E4-86D2-4516-9280-0EAED80A6A45}" dt="2026-02-09T16:29:57.116" v="14"/>
        <pc:sldMkLst>
          <pc:docMk/>
          <pc:sldMk cId="3719874485" sldId="278"/>
        </pc:sldMkLst>
        <pc:spChg chg="mod">
          <ac:chgData name="Vanessa Cantele" userId="19c9359d-530e-4239-90e1-fff76a4fe3ee" providerId="ADAL" clId="{509860E4-86D2-4516-9280-0EAED80A6A45}" dt="2026-02-09T16:29:57.116" v="14"/>
          <ac:spMkLst>
            <pc:docMk/>
            <pc:sldMk cId="3719874485" sldId="278"/>
            <ac:spMk id="5" creationId="{8FE8DCD3-8DAE-EBBC-0533-ADA4ED1F53A6}"/>
          </ac:spMkLst>
        </pc:spChg>
      </pc:sldChg>
      <pc:sldChg chg="modSp del mod">
        <pc:chgData name="Vanessa Cantele" userId="19c9359d-530e-4239-90e1-fff76a4fe3ee" providerId="ADAL" clId="{509860E4-86D2-4516-9280-0EAED80A6A45}" dt="2026-02-09T16:30:06.646" v="15" actId="2696"/>
        <pc:sldMkLst>
          <pc:docMk/>
          <pc:sldMk cId="1435856234" sldId="280"/>
        </pc:sldMkLst>
        <pc:spChg chg="mod">
          <ac:chgData name="Vanessa Cantele" userId="19c9359d-530e-4239-90e1-fff76a4fe3ee" providerId="ADAL" clId="{509860E4-86D2-4516-9280-0EAED80A6A45}" dt="2026-02-09T16:29:47.172" v="10" actId="1076"/>
          <ac:spMkLst>
            <pc:docMk/>
            <pc:sldMk cId="1435856234" sldId="280"/>
            <ac:spMk id="5" creationId="{CDB6ADC9-1DE5-1289-087B-94E7FDF03008}"/>
          </ac:spMkLst>
        </pc:spChg>
      </pc:sldChg>
      <pc:sldChg chg="new del">
        <pc:chgData name="Vanessa Cantele" userId="19c9359d-530e-4239-90e1-fff76a4fe3ee" providerId="ADAL" clId="{509860E4-86D2-4516-9280-0EAED80A6A45}" dt="2026-02-09T16:30:48.296" v="17" actId="680"/>
        <pc:sldMkLst>
          <pc:docMk/>
          <pc:sldMk cId="30001244" sldId="29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93689-A886-4339-BDF5-D17558E39C3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25E3467-720F-43BA-B70C-B4E32FC40F63}">
      <dgm:prSet phldrT="[Testo]" phldr="0"/>
      <dgm:spPr>
        <a:solidFill>
          <a:srgbClr val="81B83E"/>
        </a:solidFill>
      </dgm:spPr>
      <dgm:t>
        <a:bodyPr/>
        <a:lstStyle/>
        <a:p>
          <a:r>
            <a:rPr lang="it-IT" dirty="0"/>
            <a:t> </a:t>
          </a:r>
        </a:p>
      </dgm:t>
    </dgm:pt>
    <dgm:pt modelId="{79CBABE8-D023-430E-8593-14C0144811C5}" type="parTrans" cxnId="{B92C0F8D-E879-44E1-B95C-DAF875FA8061}">
      <dgm:prSet/>
      <dgm:spPr/>
      <dgm:t>
        <a:bodyPr/>
        <a:lstStyle/>
        <a:p>
          <a:endParaRPr lang="it-IT"/>
        </a:p>
      </dgm:t>
    </dgm:pt>
    <dgm:pt modelId="{6FA8FEEC-224F-4BF2-A400-EA255C4D6096}" type="sibTrans" cxnId="{B92C0F8D-E879-44E1-B95C-DAF875FA8061}">
      <dgm:prSet/>
      <dgm:spPr/>
      <dgm:t>
        <a:bodyPr/>
        <a:lstStyle/>
        <a:p>
          <a:endParaRPr lang="it-IT"/>
        </a:p>
      </dgm:t>
    </dgm:pt>
    <dgm:pt modelId="{443ED1AB-9FD6-447C-A0DE-4CFD0F070ED6}">
      <dgm:prSet phldrT="[Testo]" phldr="0"/>
      <dgm:spPr>
        <a:solidFill>
          <a:srgbClr val="00687E"/>
        </a:solidFill>
      </dgm:spPr>
      <dgm:t>
        <a:bodyPr/>
        <a:lstStyle/>
        <a:p>
          <a:r>
            <a:rPr lang="it-IT" dirty="0"/>
            <a:t> </a:t>
          </a:r>
        </a:p>
      </dgm:t>
    </dgm:pt>
    <dgm:pt modelId="{C01CDA82-2AA1-4CA2-8A77-EDB93378A093}" type="parTrans" cxnId="{CB11A536-464F-4011-9B98-71896719BE3C}">
      <dgm:prSet/>
      <dgm:spPr/>
      <dgm:t>
        <a:bodyPr/>
        <a:lstStyle/>
        <a:p>
          <a:endParaRPr lang="it-IT"/>
        </a:p>
      </dgm:t>
    </dgm:pt>
    <dgm:pt modelId="{4C55667C-51F7-4092-BA0B-5BDAB46B0BB7}" type="sibTrans" cxnId="{CB11A536-464F-4011-9B98-71896719BE3C}">
      <dgm:prSet/>
      <dgm:spPr/>
      <dgm:t>
        <a:bodyPr/>
        <a:lstStyle/>
        <a:p>
          <a:endParaRPr lang="it-IT"/>
        </a:p>
      </dgm:t>
    </dgm:pt>
    <dgm:pt modelId="{CCB5D3B6-EBF8-4582-A508-057D42B4D11B}">
      <dgm:prSet phldrT="[Testo]" phldr="0"/>
      <dgm:spPr>
        <a:solidFill>
          <a:srgbClr val="81B83E"/>
        </a:solidFill>
      </dgm:spPr>
      <dgm:t>
        <a:bodyPr/>
        <a:lstStyle/>
        <a:p>
          <a:r>
            <a:rPr lang="it-IT" dirty="0"/>
            <a:t> </a:t>
          </a:r>
        </a:p>
      </dgm:t>
    </dgm:pt>
    <dgm:pt modelId="{B257AC3C-E852-4FD4-8FD1-4DF952DBFAEF}" type="parTrans" cxnId="{C9FFC300-8E14-402E-B218-6F1D54080703}">
      <dgm:prSet/>
      <dgm:spPr/>
      <dgm:t>
        <a:bodyPr/>
        <a:lstStyle/>
        <a:p>
          <a:endParaRPr lang="it-IT"/>
        </a:p>
      </dgm:t>
    </dgm:pt>
    <dgm:pt modelId="{984B2E75-946E-41E8-A0CD-0B07DF06E304}" type="sibTrans" cxnId="{C9FFC300-8E14-402E-B218-6F1D54080703}">
      <dgm:prSet/>
      <dgm:spPr/>
      <dgm:t>
        <a:bodyPr/>
        <a:lstStyle/>
        <a:p>
          <a:endParaRPr lang="it-IT"/>
        </a:p>
      </dgm:t>
    </dgm:pt>
    <dgm:pt modelId="{4E860DF5-A449-41AE-9536-0292211FD6C8}" type="pres">
      <dgm:prSet presAssocID="{70893689-A886-4339-BDF5-D17558E39C36}" presName="Name0" presStyleCnt="0">
        <dgm:presLayoutVars>
          <dgm:chMax val="1"/>
          <dgm:chPref val="1"/>
        </dgm:presLayoutVars>
      </dgm:prSet>
      <dgm:spPr/>
    </dgm:pt>
    <dgm:pt modelId="{107BFD54-8142-483F-8AE2-5D83BB760D2A}" type="pres">
      <dgm:prSet presAssocID="{425E3467-720F-43BA-B70C-B4E32FC40F63}" presName="Parent" presStyleLbl="node0" presStyleIdx="0" presStyleCnt="1">
        <dgm:presLayoutVars>
          <dgm:chMax val="5"/>
          <dgm:chPref val="5"/>
        </dgm:presLayoutVars>
      </dgm:prSet>
      <dgm:spPr/>
    </dgm:pt>
    <dgm:pt modelId="{EFE35762-70CE-4CBB-8564-B9CC3D596CD3}" type="pres">
      <dgm:prSet presAssocID="{425E3467-720F-43BA-B70C-B4E32FC40F63}" presName="Accent1" presStyleLbl="node1" presStyleIdx="0" presStyleCnt="13"/>
      <dgm:spPr>
        <a:solidFill>
          <a:srgbClr val="0093C0"/>
        </a:solidFill>
      </dgm:spPr>
    </dgm:pt>
    <dgm:pt modelId="{F7F79EED-F23F-40B0-8B5C-08B9543B6DAB}" type="pres">
      <dgm:prSet presAssocID="{425E3467-720F-43BA-B70C-B4E32FC40F63}" presName="Accent2" presStyleLbl="node1" presStyleIdx="1" presStyleCnt="13"/>
      <dgm:spPr>
        <a:solidFill>
          <a:srgbClr val="00687E"/>
        </a:solidFill>
      </dgm:spPr>
    </dgm:pt>
    <dgm:pt modelId="{FC54A61B-072F-4946-AD28-055527A5D70C}" type="pres">
      <dgm:prSet presAssocID="{425E3467-720F-43BA-B70C-B4E32FC40F63}" presName="Accent3" presStyleLbl="node1" presStyleIdx="2" presStyleCnt="13"/>
      <dgm:spPr>
        <a:solidFill>
          <a:srgbClr val="0093C0"/>
        </a:solidFill>
      </dgm:spPr>
    </dgm:pt>
    <dgm:pt modelId="{4B97E737-6C51-4253-8DF7-F1209ABC10AA}" type="pres">
      <dgm:prSet presAssocID="{425E3467-720F-43BA-B70C-B4E32FC40F63}" presName="Accent4" presStyleLbl="node1" presStyleIdx="3" presStyleCnt="13"/>
      <dgm:spPr>
        <a:solidFill>
          <a:srgbClr val="376D9F"/>
        </a:solidFill>
      </dgm:spPr>
    </dgm:pt>
    <dgm:pt modelId="{0193CBA7-347B-4836-A7C3-6DB78433DA52}" type="pres">
      <dgm:prSet presAssocID="{425E3467-720F-43BA-B70C-B4E32FC40F63}" presName="Accent5" presStyleLbl="node1" presStyleIdx="4" presStyleCnt="13"/>
      <dgm:spPr>
        <a:solidFill>
          <a:srgbClr val="376D9F"/>
        </a:solidFill>
      </dgm:spPr>
    </dgm:pt>
    <dgm:pt modelId="{8D9815B3-23D2-4CC0-83F8-2ED23332729C}" type="pres">
      <dgm:prSet presAssocID="{425E3467-720F-43BA-B70C-B4E32FC40F63}" presName="Accent6" presStyleLbl="node1" presStyleIdx="5" presStyleCnt="13"/>
      <dgm:spPr>
        <a:solidFill>
          <a:srgbClr val="0093C0"/>
        </a:solidFill>
      </dgm:spPr>
    </dgm:pt>
    <dgm:pt modelId="{4D5BB6CA-C6EB-4932-912D-F0611E0EB90C}" type="pres">
      <dgm:prSet presAssocID="{443ED1AB-9FD6-447C-A0DE-4CFD0F070ED6}" presName="Child1" presStyleLbl="node1" presStyleIdx="6" presStyleCnt="13">
        <dgm:presLayoutVars>
          <dgm:chMax val="0"/>
          <dgm:chPref val="0"/>
        </dgm:presLayoutVars>
      </dgm:prSet>
      <dgm:spPr/>
    </dgm:pt>
    <dgm:pt modelId="{4AE2DF20-B7F6-48BC-91DD-C833818FCEA1}" type="pres">
      <dgm:prSet presAssocID="{443ED1AB-9FD6-447C-A0DE-4CFD0F070ED6}" presName="Accent7" presStyleCnt="0"/>
      <dgm:spPr/>
    </dgm:pt>
    <dgm:pt modelId="{62DD2750-0E78-48CE-ADD0-D6F6E34062F7}" type="pres">
      <dgm:prSet presAssocID="{443ED1AB-9FD6-447C-A0DE-4CFD0F070ED6}" presName="AccentHold1" presStyleLbl="node1" presStyleIdx="7" presStyleCnt="13"/>
      <dgm:spPr>
        <a:solidFill>
          <a:srgbClr val="00687E"/>
        </a:solidFill>
      </dgm:spPr>
    </dgm:pt>
    <dgm:pt modelId="{0EF31E30-6977-49D8-9AE3-6FCDB410FDE3}" type="pres">
      <dgm:prSet presAssocID="{443ED1AB-9FD6-447C-A0DE-4CFD0F070ED6}" presName="Accent8" presStyleCnt="0"/>
      <dgm:spPr/>
    </dgm:pt>
    <dgm:pt modelId="{9623F61A-8C4E-4D93-BFF7-F2EE2AE3AB2E}" type="pres">
      <dgm:prSet presAssocID="{443ED1AB-9FD6-447C-A0DE-4CFD0F070ED6}" presName="AccentHold2" presStyleLbl="node1" presStyleIdx="8" presStyleCnt="13"/>
      <dgm:spPr>
        <a:solidFill>
          <a:srgbClr val="81B83E"/>
        </a:solidFill>
      </dgm:spPr>
    </dgm:pt>
    <dgm:pt modelId="{7E9A8AD8-5347-4172-AF7F-FAC0CDE0B820}" type="pres">
      <dgm:prSet presAssocID="{CCB5D3B6-EBF8-4582-A508-057D42B4D11B}" presName="Child2" presStyleLbl="node1" presStyleIdx="9" presStyleCnt="13">
        <dgm:presLayoutVars>
          <dgm:chMax val="0"/>
          <dgm:chPref val="0"/>
        </dgm:presLayoutVars>
      </dgm:prSet>
      <dgm:spPr/>
    </dgm:pt>
    <dgm:pt modelId="{01A30292-2779-45D1-AA44-250F8BFC0603}" type="pres">
      <dgm:prSet presAssocID="{CCB5D3B6-EBF8-4582-A508-057D42B4D11B}" presName="Accent9" presStyleCnt="0"/>
      <dgm:spPr/>
    </dgm:pt>
    <dgm:pt modelId="{D61D7BFF-806E-4088-B409-920DE0907E0A}" type="pres">
      <dgm:prSet presAssocID="{CCB5D3B6-EBF8-4582-A508-057D42B4D11B}" presName="AccentHold1" presStyleLbl="node1" presStyleIdx="10" presStyleCnt="13"/>
      <dgm:spPr>
        <a:solidFill>
          <a:srgbClr val="00687E"/>
        </a:solidFill>
      </dgm:spPr>
    </dgm:pt>
    <dgm:pt modelId="{331705BF-5558-4C93-9056-84F75996367D}" type="pres">
      <dgm:prSet presAssocID="{CCB5D3B6-EBF8-4582-A508-057D42B4D11B}" presName="Accent10" presStyleCnt="0"/>
      <dgm:spPr/>
    </dgm:pt>
    <dgm:pt modelId="{2DF60DFD-1E60-4BD1-BC40-5C6720DC783F}" type="pres">
      <dgm:prSet presAssocID="{CCB5D3B6-EBF8-4582-A508-057D42B4D11B}" presName="AccentHold2" presStyleLbl="node1" presStyleIdx="11" presStyleCnt="13"/>
      <dgm:spPr>
        <a:solidFill>
          <a:srgbClr val="0093C0"/>
        </a:solidFill>
      </dgm:spPr>
    </dgm:pt>
    <dgm:pt modelId="{4A81C8E1-3C3F-4BA7-A335-4E59D22D8A37}" type="pres">
      <dgm:prSet presAssocID="{CCB5D3B6-EBF8-4582-A508-057D42B4D11B}" presName="Accent11" presStyleCnt="0"/>
      <dgm:spPr/>
    </dgm:pt>
    <dgm:pt modelId="{6A01F590-5058-4CD8-92DC-1DD5F6C3FCAC}" type="pres">
      <dgm:prSet presAssocID="{CCB5D3B6-EBF8-4582-A508-057D42B4D11B}" presName="AccentHold3" presStyleLbl="node1" presStyleIdx="12" presStyleCnt="13"/>
      <dgm:spPr>
        <a:solidFill>
          <a:srgbClr val="376D9F"/>
        </a:solidFill>
      </dgm:spPr>
    </dgm:pt>
  </dgm:ptLst>
  <dgm:cxnLst>
    <dgm:cxn modelId="{C9FFC300-8E14-402E-B218-6F1D54080703}" srcId="{425E3467-720F-43BA-B70C-B4E32FC40F63}" destId="{CCB5D3B6-EBF8-4582-A508-057D42B4D11B}" srcOrd="1" destOrd="0" parTransId="{B257AC3C-E852-4FD4-8FD1-4DF952DBFAEF}" sibTransId="{984B2E75-946E-41E8-A0CD-0B07DF06E304}"/>
    <dgm:cxn modelId="{FF158B0E-BECC-4B93-9DF5-5B22CAEC06B6}" type="presOf" srcId="{70893689-A886-4339-BDF5-D17558E39C36}" destId="{4E860DF5-A449-41AE-9536-0292211FD6C8}" srcOrd="0" destOrd="0" presId="urn:microsoft.com/office/officeart/2009/3/layout/CircleRelationship"/>
    <dgm:cxn modelId="{CB11A536-464F-4011-9B98-71896719BE3C}" srcId="{425E3467-720F-43BA-B70C-B4E32FC40F63}" destId="{443ED1AB-9FD6-447C-A0DE-4CFD0F070ED6}" srcOrd="0" destOrd="0" parTransId="{C01CDA82-2AA1-4CA2-8A77-EDB93378A093}" sibTransId="{4C55667C-51F7-4092-BA0B-5BDAB46B0BB7}"/>
    <dgm:cxn modelId="{2FED9447-C496-4523-828E-DEB1BF3C9A1D}" type="presOf" srcId="{443ED1AB-9FD6-447C-A0DE-4CFD0F070ED6}" destId="{4D5BB6CA-C6EB-4932-912D-F0611E0EB90C}" srcOrd="0" destOrd="0" presId="urn:microsoft.com/office/officeart/2009/3/layout/CircleRelationship"/>
    <dgm:cxn modelId="{B92C0F8D-E879-44E1-B95C-DAF875FA8061}" srcId="{70893689-A886-4339-BDF5-D17558E39C36}" destId="{425E3467-720F-43BA-B70C-B4E32FC40F63}" srcOrd="0" destOrd="0" parTransId="{79CBABE8-D023-430E-8593-14C0144811C5}" sibTransId="{6FA8FEEC-224F-4BF2-A400-EA255C4D6096}"/>
    <dgm:cxn modelId="{2DFE1EFB-79C5-4E69-A51D-B2F8BD30939D}" type="presOf" srcId="{425E3467-720F-43BA-B70C-B4E32FC40F63}" destId="{107BFD54-8142-483F-8AE2-5D83BB760D2A}" srcOrd="0" destOrd="0" presId="urn:microsoft.com/office/officeart/2009/3/layout/CircleRelationship"/>
    <dgm:cxn modelId="{D2D5BCFF-331C-4D49-A4A2-99311D1FA271}" type="presOf" srcId="{CCB5D3B6-EBF8-4582-A508-057D42B4D11B}" destId="{7E9A8AD8-5347-4172-AF7F-FAC0CDE0B820}" srcOrd="0" destOrd="0" presId="urn:microsoft.com/office/officeart/2009/3/layout/CircleRelationship"/>
    <dgm:cxn modelId="{BD3882D1-15B1-4784-BA79-5C4A7B5FF2B0}" type="presParOf" srcId="{4E860DF5-A449-41AE-9536-0292211FD6C8}" destId="{107BFD54-8142-483F-8AE2-5D83BB760D2A}" srcOrd="0" destOrd="0" presId="urn:microsoft.com/office/officeart/2009/3/layout/CircleRelationship"/>
    <dgm:cxn modelId="{04974BE9-2D0D-406E-844B-5C0D6C334A08}" type="presParOf" srcId="{4E860DF5-A449-41AE-9536-0292211FD6C8}" destId="{EFE35762-70CE-4CBB-8564-B9CC3D596CD3}" srcOrd="1" destOrd="0" presId="urn:microsoft.com/office/officeart/2009/3/layout/CircleRelationship"/>
    <dgm:cxn modelId="{DE94319C-244D-40B5-B2CE-818CBA098D12}" type="presParOf" srcId="{4E860DF5-A449-41AE-9536-0292211FD6C8}" destId="{F7F79EED-F23F-40B0-8B5C-08B9543B6DAB}" srcOrd="2" destOrd="0" presId="urn:microsoft.com/office/officeart/2009/3/layout/CircleRelationship"/>
    <dgm:cxn modelId="{542C44D6-FBD6-4E29-A9F7-BF2FE95A4F44}" type="presParOf" srcId="{4E860DF5-A449-41AE-9536-0292211FD6C8}" destId="{FC54A61B-072F-4946-AD28-055527A5D70C}" srcOrd="3" destOrd="0" presId="urn:microsoft.com/office/officeart/2009/3/layout/CircleRelationship"/>
    <dgm:cxn modelId="{E9E30853-1968-43BE-A918-E526B3041B7A}" type="presParOf" srcId="{4E860DF5-A449-41AE-9536-0292211FD6C8}" destId="{4B97E737-6C51-4253-8DF7-F1209ABC10AA}" srcOrd="4" destOrd="0" presId="urn:microsoft.com/office/officeart/2009/3/layout/CircleRelationship"/>
    <dgm:cxn modelId="{0615E8D5-B806-413F-B859-A15F1B038DD4}" type="presParOf" srcId="{4E860DF5-A449-41AE-9536-0292211FD6C8}" destId="{0193CBA7-347B-4836-A7C3-6DB78433DA52}" srcOrd="5" destOrd="0" presId="urn:microsoft.com/office/officeart/2009/3/layout/CircleRelationship"/>
    <dgm:cxn modelId="{A5B5747D-CA3B-45DC-9B12-AA23A1122121}" type="presParOf" srcId="{4E860DF5-A449-41AE-9536-0292211FD6C8}" destId="{8D9815B3-23D2-4CC0-83F8-2ED23332729C}" srcOrd="6" destOrd="0" presId="urn:microsoft.com/office/officeart/2009/3/layout/CircleRelationship"/>
    <dgm:cxn modelId="{2C0784CC-3EC8-4B35-9035-8B2FEC04C854}" type="presParOf" srcId="{4E860DF5-A449-41AE-9536-0292211FD6C8}" destId="{4D5BB6CA-C6EB-4932-912D-F0611E0EB90C}" srcOrd="7" destOrd="0" presId="urn:microsoft.com/office/officeart/2009/3/layout/CircleRelationship"/>
    <dgm:cxn modelId="{153D0E46-10BC-4440-91E1-2C8ABC4E794A}" type="presParOf" srcId="{4E860DF5-A449-41AE-9536-0292211FD6C8}" destId="{4AE2DF20-B7F6-48BC-91DD-C833818FCEA1}" srcOrd="8" destOrd="0" presId="urn:microsoft.com/office/officeart/2009/3/layout/CircleRelationship"/>
    <dgm:cxn modelId="{2D9D2953-A639-4B99-83EE-53D253336335}" type="presParOf" srcId="{4AE2DF20-B7F6-48BC-91DD-C833818FCEA1}" destId="{62DD2750-0E78-48CE-ADD0-D6F6E34062F7}" srcOrd="0" destOrd="0" presId="urn:microsoft.com/office/officeart/2009/3/layout/CircleRelationship"/>
    <dgm:cxn modelId="{9CEEC353-D5CA-4A0F-A9F9-3195F4C82133}" type="presParOf" srcId="{4E860DF5-A449-41AE-9536-0292211FD6C8}" destId="{0EF31E30-6977-49D8-9AE3-6FCDB410FDE3}" srcOrd="9" destOrd="0" presId="urn:microsoft.com/office/officeart/2009/3/layout/CircleRelationship"/>
    <dgm:cxn modelId="{A1CC630F-BD10-4B4F-9FC7-EB78F70D3228}" type="presParOf" srcId="{0EF31E30-6977-49D8-9AE3-6FCDB410FDE3}" destId="{9623F61A-8C4E-4D93-BFF7-F2EE2AE3AB2E}" srcOrd="0" destOrd="0" presId="urn:microsoft.com/office/officeart/2009/3/layout/CircleRelationship"/>
    <dgm:cxn modelId="{8B5DED51-BC4D-4AF8-AC91-36D38D7D6EEE}" type="presParOf" srcId="{4E860DF5-A449-41AE-9536-0292211FD6C8}" destId="{7E9A8AD8-5347-4172-AF7F-FAC0CDE0B820}" srcOrd="10" destOrd="0" presId="urn:microsoft.com/office/officeart/2009/3/layout/CircleRelationship"/>
    <dgm:cxn modelId="{1347B7A6-684B-4B7E-BF89-7AB857737AF4}" type="presParOf" srcId="{4E860DF5-A449-41AE-9536-0292211FD6C8}" destId="{01A30292-2779-45D1-AA44-250F8BFC0603}" srcOrd="11" destOrd="0" presId="urn:microsoft.com/office/officeart/2009/3/layout/CircleRelationship"/>
    <dgm:cxn modelId="{A0E8590F-96BA-42FE-8C77-34031CCA4827}" type="presParOf" srcId="{01A30292-2779-45D1-AA44-250F8BFC0603}" destId="{D61D7BFF-806E-4088-B409-920DE0907E0A}" srcOrd="0" destOrd="0" presId="urn:microsoft.com/office/officeart/2009/3/layout/CircleRelationship"/>
    <dgm:cxn modelId="{FE8C5ADB-14F4-4798-BA4A-6B404A6D122C}" type="presParOf" srcId="{4E860DF5-A449-41AE-9536-0292211FD6C8}" destId="{331705BF-5558-4C93-9056-84F75996367D}" srcOrd="12" destOrd="0" presId="urn:microsoft.com/office/officeart/2009/3/layout/CircleRelationship"/>
    <dgm:cxn modelId="{53AC10F5-9698-469A-BAE9-9A7E6255A8CD}" type="presParOf" srcId="{331705BF-5558-4C93-9056-84F75996367D}" destId="{2DF60DFD-1E60-4BD1-BC40-5C6720DC783F}" srcOrd="0" destOrd="0" presId="urn:microsoft.com/office/officeart/2009/3/layout/CircleRelationship"/>
    <dgm:cxn modelId="{F48B1E7C-CC33-484D-BB6D-30DE4DC32D7E}" type="presParOf" srcId="{4E860DF5-A449-41AE-9536-0292211FD6C8}" destId="{4A81C8E1-3C3F-4BA7-A335-4E59D22D8A37}" srcOrd="13" destOrd="0" presId="urn:microsoft.com/office/officeart/2009/3/layout/CircleRelationship"/>
    <dgm:cxn modelId="{5FE9D404-1683-4800-A9E2-E64660904B43}" type="presParOf" srcId="{4A81C8E1-3C3F-4BA7-A335-4E59D22D8A37}" destId="{6A01F590-5058-4CD8-92DC-1DD5F6C3FCA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BFD54-8142-483F-8AE2-5D83BB760D2A}">
      <dsp:nvSpPr>
        <dsp:cNvPr id="0" name=""/>
        <dsp:cNvSpPr/>
      </dsp:nvSpPr>
      <dsp:spPr>
        <a:xfrm>
          <a:off x="3065881" y="711370"/>
          <a:ext cx="8740851" cy="8740663"/>
        </a:xfrm>
        <a:prstGeom prst="ellipse">
          <a:avLst/>
        </a:prstGeom>
        <a:solidFill>
          <a:srgbClr val="81B83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</a:t>
          </a:r>
        </a:p>
      </dsp:txBody>
      <dsp:txXfrm>
        <a:off x="4345949" y="1991410"/>
        <a:ext cx="6180715" cy="6180583"/>
      </dsp:txXfrm>
    </dsp:sp>
    <dsp:sp modelId="{EFE35762-70CE-4CBB-8564-B9CC3D596CD3}">
      <dsp:nvSpPr>
        <dsp:cNvPr id="0" name=""/>
        <dsp:cNvSpPr/>
      </dsp:nvSpPr>
      <dsp:spPr>
        <a:xfrm>
          <a:off x="8053222" y="313138"/>
          <a:ext cx="972108" cy="972092"/>
        </a:xfrm>
        <a:prstGeom prst="ellipse">
          <a:avLst/>
        </a:prstGeom>
        <a:solidFill>
          <a:srgbClr val="0093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79EED-F23F-40B0-8B5C-08B9543B6DAB}">
      <dsp:nvSpPr>
        <dsp:cNvPr id="0" name=""/>
        <dsp:cNvSpPr/>
      </dsp:nvSpPr>
      <dsp:spPr>
        <a:xfrm>
          <a:off x="5751372" y="8802610"/>
          <a:ext cx="703884" cy="704562"/>
        </a:xfrm>
        <a:prstGeom prst="ellipse">
          <a:avLst/>
        </a:prstGeom>
        <a:solidFill>
          <a:srgbClr val="0068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4A61B-072F-4946-AD28-055527A5D70C}">
      <dsp:nvSpPr>
        <dsp:cNvPr id="0" name=""/>
        <dsp:cNvSpPr/>
      </dsp:nvSpPr>
      <dsp:spPr>
        <a:xfrm>
          <a:off x="12369190" y="4258690"/>
          <a:ext cx="703884" cy="704562"/>
        </a:xfrm>
        <a:prstGeom prst="ellipse">
          <a:avLst/>
        </a:prstGeom>
        <a:solidFill>
          <a:srgbClr val="0093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7E737-6C51-4253-8DF7-F1209ABC10AA}">
      <dsp:nvSpPr>
        <dsp:cNvPr id="0" name=""/>
        <dsp:cNvSpPr/>
      </dsp:nvSpPr>
      <dsp:spPr>
        <a:xfrm>
          <a:off x="9000947" y="9552101"/>
          <a:ext cx="972108" cy="972092"/>
        </a:xfrm>
        <a:prstGeom prst="ellipse">
          <a:avLst/>
        </a:prstGeom>
        <a:solidFill>
          <a:srgbClr val="376D9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3CBA7-347B-4836-A7C3-6DB78433DA52}">
      <dsp:nvSpPr>
        <dsp:cNvPr id="0" name=""/>
        <dsp:cNvSpPr/>
      </dsp:nvSpPr>
      <dsp:spPr>
        <a:xfrm>
          <a:off x="5951321" y="1694694"/>
          <a:ext cx="703884" cy="704562"/>
        </a:xfrm>
        <a:prstGeom prst="ellipse">
          <a:avLst/>
        </a:prstGeom>
        <a:solidFill>
          <a:srgbClr val="376D9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815B3-23D2-4CC0-83F8-2ED23332729C}">
      <dsp:nvSpPr>
        <dsp:cNvPr id="0" name=""/>
        <dsp:cNvSpPr/>
      </dsp:nvSpPr>
      <dsp:spPr>
        <a:xfrm>
          <a:off x="3732377" y="5724998"/>
          <a:ext cx="703884" cy="704562"/>
        </a:xfrm>
        <a:prstGeom prst="ellipse">
          <a:avLst/>
        </a:prstGeom>
        <a:solidFill>
          <a:srgbClr val="0093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BB6CA-C6EB-4932-912D-F0611E0EB90C}">
      <dsp:nvSpPr>
        <dsp:cNvPr id="0" name=""/>
        <dsp:cNvSpPr/>
      </dsp:nvSpPr>
      <dsp:spPr>
        <a:xfrm>
          <a:off x="334873" y="2288978"/>
          <a:ext cx="3553561" cy="3552426"/>
        </a:xfrm>
        <a:prstGeom prst="ellipse">
          <a:avLst/>
        </a:prstGeom>
        <a:solidFill>
          <a:srgbClr val="0068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</a:t>
          </a:r>
        </a:p>
      </dsp:txBody>
      <dsp:txXfrm>
        <a:off x="855280" y="2809219"/>
        <a:ext cx="2512747" cy="2511944"/>
      </dsp:txXfrm>
    </dsp:sp>
    <dsp:sp modelId="{62DD2750-0E78-48CE-ADD0-D6F6E34062F7}">
      <dsp:nvSpPr>
        <dsp:cNvPr id="0" name=""/>
        <dsp:cNvSpPr/>
      </dsp:nvSpPr>
      <dsp:spPr>
        <a:xfrm>
          <a:off x="7069734" y="1725327"/>
          <a:ext cx="972108" cy="972092"/>
        </a:xfrm>
        <a:prstGeom prst="ellipse">
          <a:avLst/>
        </a:prstGeom>
        <a:solidFill>
          <a:srgbClr val="0068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3F61A-8C4E-4D93-BFF7-F2EE2AE3AB2E}">
      <dsp:nvSpPr>
        <dsp:cNvPr id="0" name=""/>
        <dsp:cNvSpPr/>
      </dsp:nvSpPr>
      <dsp:spPr>
        <a:xfrm>
          <a:off x="668121" y="6882931"/>
          <a:ext cx="1757273" cy="1757322"/>
        </a:xfrm>
        <a:prstGeom prst="ellipse">
          <a:avLst/>
        </a:prstGeom>
        <a:solidFill>
          <a:srgbClr val="81B83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A8AD8-5347-4172-AF7F-FAC0CDE0B820}">
      <dsp:nvSpPr>
        <dsp:cNvPr id="0" name=""/>
        <dsp:cNvSpPr/>
      </dsp:nvSpPr>
      <dsp:spPr>
        <a:xfrm>
          <a:off x="12702438" y="617428"/>
          <a:ext cx="3553561" cy="3552426"/>
        </a:xfrm>
        <a:prstGeom prst="ellipse">
          <a:avLst/>
        </a:prstGeom>
        <a:solidFill>
          <a:srgbClr val="81B83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</a:t>
          </a:r>
        </a:p>
      </dsp:txBody>
      <dsp:txXfrm>
        <a:off x="13222845" y="1137669"/>
        <a:ext cx="2512747" cy="2511944"/>
      </dsp:txXfrm>
    </dsp:sp>
    <dsp:sp modelId="{D61D7BFF-806E-4088-B409-920DE0907E0A}">
      <dsp:nvSpPr>
        <dsp:cNvPr id="0" name=""/>
        <dsp:cNvSpPr/>
      </dsp:nvSpPr>
      <dsp:spPr>
        <a:xfrm>
          <a:off x="11117478" y="3070123"/>
          <a:ext cx="972108" cy="972092"/>
        </a:xfrm>
        <a:prstGeom prst="ellipse">
          <a:avLst/>
        </a:prstGeom>
        <a:solidFill>
          <a:srgbClr val="0068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60DFD-1E60-4BD1-BC40-5C6720DC783F}">
      <dsp:nvSpPr>
        <dsp:cNvPr id="0" name=""/>
        <dsp:cNvSpPr/>
      </dsp:nvSpPr>
      <dsp:spPr>
        <a:xfrm>
          <a:off x="0" y="8974155"/>
          <a:ext cx="703884" cy="704562"/>
        </a:xfrm>
        <a:prstGeom prst="ellipse">
          <a:avLst/>
        </a:prstGeom>
        <a:solidFill>
          <a:srgbClr val="0093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1F590-5058-4CD8-92DC-1DD5F6C3FCAC}">
      <dsp:nvSpPr>
        <dsp:cNvPr id="0" name=""/>
        <dsp:cNvSpPr/>
      </dsp:nvSpPr>
      <dsp:spPr>
        <a:xfrm>
          <a:off x="7019340" y="7971430"/>
          <a:ext cx="703884" cy="704562"/>
        </a:xfrm>
        <a:prstGeom prst="ellipse">
          <a:avLst/>
        </a:prstGeom>
        <a:solidFill>
          <a:srgbClr val="376D9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>
          <a:xfrm>
            <a:off x="11974155" y="13076008"/>
            <a:ext cx="423193" cy="379591"/>
          </a:xfrm>
        </p:spPr>
        <p:txBody>
          <a:bodyPr/>
          <a:lstStyle/>
          <a:p>
            <a:fld id="{834638B1-5862-414C-A961-6452E7341525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2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mailto:info@ireliiguria.it" TargetMode="External"/><Relationship Id="rId4" Type="http://schemas.openxmlformats.org/officeDocument/2006/relationships/hyperlink" Target="mailto:moggia@ireliguria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www.renoss.it/members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F50EE553-B182-C69D-DB0D-7632CBD6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74" y="11789122"/>
            <a:ext cx="7511921" cy="8600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0D5B43-E3A5-8E62-B7F6-D8A7EC9E2976}"/>
              </a:ext>
            </a:extLst>
          </p:cNvPr>
          <p:cNvSpPr txBox="1"/>
          <p:nvPr/>
        </p:nvSpPr>
        <p:spPr>
          <a:xfrm>
            <a:off x="1289374" y="4387480"/>
            <a:ext cx="9563608" cy="95143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6000" b="1" i="1" dirty="0">
                <a:solidFill>
                  <a:schemeClr val="bg1"/>
                </a:solidFill>
              </a:rPr>
              <a:t>La Rete RENOSS degli One Stop Shop al servizio dei territori e lo Sportello Regionale Ligure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6000" b="1" i="1" dirty="0">
              <a:solidFill>
                <a:schemeClr val="bg1"/>
              </a:solidFill>
            </a:endParaRP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Ing. Silvia Moggia</a:t>
            </a:r>
          </a:p>
          <a:p>
            <a:pPr>
              <a:spcBef>
                <a:spcPts val="600"/>
              </a:spcBef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Responsabile Settore Pianificazione Energetica e Condivisione dell’Energia </a:t>
            </a:r>
            <a:r>
              <a:rPr lang="it-IT" sz="2400" b="1" dirty="0">
                <a:solidFill>
                  <a:schemeClr val="bg1"/>
                </a:solidFill>
              </a:rPr>
              <a:t>– Area Energia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IRE SPA</a:t>
            </a:r>
            <a:br>
              <a:rPr kumimoji="0" lang="it-IT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</a:br>
            <a:br>
              <a:rPr kumimoji="0" lang="it-IT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</a:br>
            <a:br>
              <a:rPr kumimoji="0" lang="it-IT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</a:br>
            <a:endParaRPr kumimoji="0" lang="it-IT" sz="5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/>
          <p:cNvPicPr/>
          <p:nvPr/>
        </p:nvPicPr>
        <p:blipFill>
          <a:blip r:embed="rId2"/>
          <a:stretch/>
        </p:blipFill>
        <p:spPr>
          <a:xfrm>
            <a:off x="9678448" y="3159319"/>
            <a:ext cx="5834478" cy="694013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Rettangolo 17">
            <a:extLst>
              <a:ext uri="{FF2B5EF4-FFF2-40B4-BE49-F238E27FC236}">
                <a16:creationId xmlns:a16="http://schemas.microsoft.com/office/drawing/2014/main" id="{2E329AC5-F93D-FB4F-4B78-B88D20532432}"/>
              </a:ext>
            </a:extLst>
          </p:cNvPr>
          <p:cNvSpPr/>
          <p:nvPr/>
        </p:nvSpPr>
        <p:spPr>
          <a:xfrm>
            <a:off x="0" y="11869597"/>
            <a:ext cx="24384000" cy="1846403"/>
          </a:xfrm>
          <a:prstGeom prst="rect">
            <a:avLst/>
          </a:prstGeom>
          <a:gradFill rotWithShape="0">
            <a:gsLst>
              <a:gs pos="0">
                <a:srgbClr val="FF8000"/>
              </a:gs>
              <a:gs pos="100000">
                <a:srgbClr val="31A83F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algn="ctr" defTabSz="1650712">
              <a:lnSpc>
                <a:spcPct val="100000"/>
              </a:lnSpc>
              <a:tabLst>
                <a:tab pos="0" algn="l"/>
              </a:tabLst>
            </a:pPr>
            <a:r>
              <a:rPr lang="it-IT" sz="5999" b="1" spc="1202" dirty="0">
                <a:solidFill>
                  <a:srgbClr val="FFFFFF"/>
                </a:solidFill>
                <a:latin typeface="+mj-lt"/>
                <a:ea typeface="Helvetica Neue Medium"/>
              </a:rPr>
              <a:t>CERS Liguria: Una nuova comunità solidale per semplificare l’accesso all’energia</a:t>
            </a:r>
            <a:endParaRPr lang="it-IT" sz="5999" b="1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5723D4-ABB1-214D-F6AB-FCD13A79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233135"/>
            <a:ext cx="23618925" cy="113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egnaposto testo 1"/>
          <p:cNvSpPr/>
          <p:nvPr/>
        </p:nvSpPr>
        <p:spPr>
          <a:xfrm>
            <a:off x="461459" y="330610"/>
            <a:ext cx="19401474" cy="1012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9977" tIns="89988" rIns="179977" bIns="89988" anchor="t">
            <a:noAutofit/>
          </a:bodyPr>
          <a:lstStyle/>
          <a:p>
            <a:pPr defTabSz="825716">
              <a:lnSpc>
                <a:spcPct val="100000"/>
              </a:lnSpc>
              <a:spcBef>
                <a:spcPts val="1802"/>
              </a:spcBef>
              <a:tabLst>
                <a:tab pos="0" algn="l"/>
              </a:tabLst>
            </a:pPr>
            <a:r>
              <a:rPr lang="it-IT" sz="5599" b="1" dirty="0">
                <a:solidFill>
                  <a:srgbClr val="265AA6"/>
                </a:solidFill>
                <a:latin typeface="Helvetica Neue"/>
                <a:ea typeface="Helvetica Neue"/>
              </a:rPr>
              <a:t>CERS LIGURIA</a:t>
            </a:r>
            <a:endParaRPr lang="it-IT" sz="5599" dirty="0">
              <a:latin typeface="Arial"/>
            </a:endParaRPr>
          </a:p>
        </p:txBody>
      </p:sp>
      <p:pic>
        <p:nvPicPr>
          <p:cNvPr id="184" name="Immagine 2" descr="Immagine che contiene testo, Carattere, logo&#10;&#10;Il contenuto generato dall'IA potrebbe non essere corretto."/>
          <p:cNvPicPr/>
          <p:nvPr/>
        </p:nvPicPr>
        <p:blipFill>
          <a:blip r:embed="rId2"/>
          <a:stretch/>
        </p:blipFill>
        <p:spPr>
          <a:xfrm>
            <a:off x="16101274" y="362705"/>
            <a:ext cx="7523318" cy="84253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Rettangolo con angoli arrotondati 5">
            <a:extLst>
              <a:ext uri="{FF2B5EF4-FFF2-40B4-BE49-F238E27FC236}">
                <a16:creationId xmlns:a16="http://schemas.microsoft.com/office/drawing/2014/main" id="{2A30376F-EB35-36B7-7F87-07CBF31587E5}"/>
              </a:ext>
            </a:extLst>
          </p:cNvPr>
          <p:cNvSpPr/>
          <p:nvPr/>
        </p:nvSpPr>
        <p:spPr>
          <a:xfrm>
            <a:off x="430621" y="1494830"/>
            <a:ext cx="23522757" cy="5363170"/>
          </a:xfrm>
          <a:prstGeom prst="roundRect">
            <a:avLst>
              <a:gd name="adj" fmla="val 16667"/>
            </a:avLst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algn="just" defTabSz="1650712">
              <a:lnSpc>
                <a:spcPct val="100000"/>
              </a:lnSpc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La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 Comunità Energetica Rinnovabile Solidale ‘’CERS Liguria’’:</a:t>
            </a:r>
          </a:p>
          <a:p>
            <a:pPr marL="571500" indent="-571500" algn="just" defTabSz="1650712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è stata costituita il 23/09/2025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,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nella forma di 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Fondazione di Partecipazione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da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Camera di Commercio di Genova, Diocesi di Genova e Fondazione Auxilium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  <a:ea typeface="Helvetica Neue"/>
              </a:rPr>
              <a:t>.</a:t>
            </a:r>
            <a:r>
              <a:rPr lang="it-IT" sz="4000" kern="1200" dirty="0">
                <a:solidFill>
                  <a:srgbClr val="4B4B4B">
                    <a:lumMod val="50000"/>
                  </a:srgbClr>
                </a:solidFill>
              </a:rPr>
              <a:t> </a:t>
            </a:r>
          </a:p>
          <a:p>
            <a:pPr marL="571500" indent="-571500" algn="just" defTabSz="1650712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kern="1200" dirty="0">
                <a:solidFill>
                  <a:srgbClr val="4B4B4B">
                    <a:lumMod val="50000"/>
                  </a:srgbClr>
                </a:solidFill>
              </a:rPr>
              <a:t>“persegue, senza fini di lucro, </a:t>
            </a:r>
            <a:r>
              <a:rPr lang="it-IT" sz="4000" b="1" kern="1200" dirty="0">
                <a:solidFill>
                  <a:srgbClr val="4B4B4B">
                    <a:lumMod val="50000"/>
                  </a:srgbClr>
                </a:solidFill>
              </a:rPr>
              <a:t>finalità civiche, solidaristiche e di utilità sociale </a:t>
            </a:r>
            <a:r>
              <a:rPr lang="it-IT" sz="4000" kern="1200" dirty="0">
                <a:solidFill>
                  <a:srgbClr val="4B4B4B">
                    <a:lumMod val="50000"/>
                  </a:srgbClr>
                </a:solidFill>
              </a:rPr>
              <a:t>e ha l'obiettivo principale di </a:t>
            </a:r>
            <a:r>
              <a:rPr lang="it-IT" sz="4000" b="1" kern="1200" dirty="0">
                <a:solidFill>
                  <a:srgbClr val="4B4B4B">
                    <a:lumMod val="50000"/>
                  </a:srgbClr>
                </a:solidFill>
              </a:rPr>
              <a:t>fornire benefici ambientali, economici o sociali a livello di comunità ai propri membri o alle aree locali</a:t>
            </a:r>
            <a:r>
              <a:rPr lang="it-IT" sz="4000" kern="1200" dirty="0">
                <a:solidFill>
                  <a:srgbClr val="4B4B4B">
                    <a:lumMod val="50000"/>
                  </a:srgbClr>
                </a:solidFill>
              </a:rPr>
              <a:t> in cui opera”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0F387E-397E-8A97-89CC-8B137E1A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189" y="6542435"/>
            <a:ext cx="14423923" cy="63869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F11B4E-A5C3-4A4A-27E5-AAF8B2F592F2}"/>
              </a:ext>
            </a:extLst>
          </p:cNvPr>
          <p:cNvSpPr txBox="1"/>
          <p:nvPr/>
        </p:nvSpPr>
        <p:spPr>
          <a:xfrm>
            <a:off x="627888" y="7227553"/>
            <a:ext cx="8005885" cy="5016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just" defTabSz="1650712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kern="1200" dirty="0">
                <a:solidFill>
                  <a:srgbClr val="4B4B4B">
                    <a:lumMod val="50000"/>
                  </a:srgbClr>
                </a:solidFill>
              </a:rPr>
              <a:t>intende consolidarsi come una </a:t>
            </a:r>
            <a:r>
              <a:rPr lang="it-IT" sz="4000" b="1" kern="1200" dirty="0">
                <a:solidFill>
                  <a:srgbClr val="4B4B4B">
                    <a:lumMod val="50000"/>
                  </a:srgbClr>
                </a:solidFill>
              </a:rPr>
              <a:t>grande comunità di Configurazioni individuali su tutto il territorio regionale</a:t>
            </a:r>
            <a:r>
              <a:rPr lang="it-IT" sz="4000" kern="1200" dirty="0">
                <a:solidFill>
                  <a:srgbClr val="4B4B4B">
                    <a:lumMod val="50000"/>
                  </a:srgbClr>
                </a:solidFill>
              </a:rPr>
              <a:t>, fornendo loro </a:t>
            </a:r>
            <a:r>
              <a:rPr lang="it-IT" sz="4000" b="1" kern="1200" dirty="0">
                <a:solidFill>
                  <a:srgbClr val="4B4B4B">
                    <a:lumMod val="50000"/>
                  </a:srgbClr>
                </a:solidFill>
              </a:rPr>
              <a:t>supporto amministrativo e tecnico, competenze, strumenti e una governance unificata</a:t>
            </a:r>
            <a:endParaRPr lang="it-IT" sz="4000" b="1" dirty="0"/>
          </a:p>
        </p:txBody>
      </p:sp>
      <p:pic>
        <p:nvPicPr>
          <p:cNvPr id="9" name="Immagine 40">
            <a:extLst>
              <a:ext uri="{FF2B5EF4-FFF2-40B4-BE49-F238E27FC236}">
                <a16:creationId xmlns:a16="http://schemas.microsoft.com/office/drawing/2014/main" id="{4790D4F0-06DB-1055-1E16-6A0786EB92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4685264" y="7227553"/>
            <a:ext cx="3695622" cy="4517257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egnaposto testo 1"/>
          <p:cNvSpPr/>
          <p:nvPr/>
        </p:nvSpPr>
        <p:spPr>
          <a:xfrm>
            <a:off x="461459" y="330610"/>
            <a:ext cx="19401474" cy="1012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9977" tIns="89988" rIns="179977" bIns="89988" anchor="t">
            <a:noAutofit/>
          </a:bodyPr>
          <a:lstStyle/>
          <a:p>
            <a:pPr defTabSz="825716">
              <a:lnSpc>
                <a:spcPct val="100000"/>
              </a:lnSpc>
              <a:spcBef>
                <a:spcPts val="1802"/>
              </a:spcBef>
              <a:tabLst>
                <a:tab pos="0" algn="l"/>
              </a:tabLst>
            </a:pPr>
            <a:r>
              <a:rPr lang="it-IT" sz="5599" b="1">
                <a:solidFill>
                  <a:srgbClr val="265AA6"/>
                </a:solidFill>
                <a:latin typeface="Helvetica Neue"/>
                <a:ea typeface="Helvetica Neue"/>
              </a:rPr>
              <a:t>CER MULTICABINA</a:t>
            </a:r>
            <a:endParaRPr lang="it-IT" sz="5599">
              <a:latin typeface="Arial"/>
            </a:endParaRPr>
          </a:p>
        </p:txBody>
      </p:sp>
      <p:sp>
        <p:nvSpPr>
          <p:cNvPr id="191" name="CasellaDiTesto 5"/>
          <p:cNvSpPr/>
          <p:nvPr/>
        </p:nvSpPr>
        <p:spPr>
          <a:xfrm>
            <a:off x="799815" y="1819778"/>
            <a:ext cx="22750478" cy="4270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38160" anchor="ctr">
            <a:spAutoFit/>
          </a:bodyPr>
          <a:lstStyle/>
          <a:p>
            <a:pPr algn="just" defTabSz="1828526">
              <a:lnSpc>
                <a:spcPct val="100000"/>
              </a:lnSpc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Modello adottato: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</a:rPr>
              <a:t> “CER </a:t>
            </a:r>
            <a:r>
              <a:rPr lang="it-IT" sz="4000" b="1" dirty="0" err="1">
                <a:solidFill>
                  <a:schemeClr val="dk2">
                    <a:lumMod val="50000"/>
                  </a:schemeClr>
                </a:solidFill>
              </a:rPr>
              <a:t>Multicabina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</a:rPr>
              <a:t>”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o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</a:rPr>
              <a:t> “ad Ombrello”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, che 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</a:rPr>
              <a:t>coordina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e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</a:rPr>
              <a:t> rappresenta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</a:rPr>
              <a:t>sotto un’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</a:rPr>
              <a:t>unica forma giuridica più Configurazioni locali di Comunità Energetica</a:t>
            </a:r>
            <a:endParaRPr lang="it-IT" sz="4000" dirty="0"/>
          </a:p>
          <a:p>
            <a:pPr algn="just" defTabSz="1828526">
              <a:lnSpc>
                <a:spcPct val="100000"/>
              </a:lnSpc>
              <a:tabLst>
                <a:tab pos="0" algn="l"/>
              </a:tabLst>
            </a:pP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Le configurazioni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che fanno capo alla CER Ombrello 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condividono Statuto e Atto Costitutivo e </a:t>
            </a:r>
            <a:r>
              <a:rPr lang="it-IT" sz="4000" b="1" dirty="0">
                <a:solidFill>
                  <a:srgbClr val="3C3C3C"/>
                </a:solidFill>
                <a:latin typeface="Helvetica Neue"/>
                <a:ea typeface="Helvetica Neue"/>
              </a:rPr>
              <a:t>Regolamento Generale</a:t>
            </a:r>
            <a:r>
              <a:rPr lang="it-IT" sz="4000" dirty="0">
                <a:solidFill>
                  <a:srgbClr val="3C3C3C"/>
                </a:solidFill>
                <a:latin typeface="Helvetica Neue"/>
                <a:ea typeface="Helvetica Neue"/>
              </a:rPr>
              <a:t> (RG),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evitando la costituzione di una entità giuridica autonoma e semplificando la nascita di nuove iniziative. </a:t>
            </a: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Ogni Configurazione potrà dotarsi del proprio regolamento per la distribuzione dei proventi </a:t>
            </a: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nel rispetto delle disposizioni del RG.</a:t>
            </a:r>
            <a:endParaRPr lang="it-IT" sz="4000" dirty="0">
              <a:latin typeface="Arial"/>
            </a:endParaRPr>
          </a:p>
        </p:txBody>
      </p:sp>
      <p:sp>
        <p:nvSpPr>
          <p:cNvPr id="194" name="CasellaDiTesto 7"/>
          <p:cNvSpPr/>
          <p:nvPr/>
        </p:nvSpPr>
        <p:spPr>
          <a:xfrm>
            <a:off x="1020557" y="7696801"/>
            <a:ext cx="16013941" cy="3385542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algn="just" defTabSz="1828526">
              <a:lnSpc>
                <a:spcPct val="100000"/>
              </a:lnSpc>
              <a:tabLst>
                <a:tab pos="0" algn="l"/>
              </a:tabLst>
            </a:pPr>
            <a:r>
              <a:rPr lang="it-IT" sz="4000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Vantaggi: </a:t>
            </a:r>
            <a:endParaRPr lang="it-IT" sz="4000" dirty="0">
              <a:latin typeface="Arial"/>
            </a:endParaRPr>
          </a:p>
          <a:p>
            <a:pPr marL="571500" indent="-571500" algn="just" defTabSz="1828526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costituzione e gestione semplificata</a:t>
            </a:r>
            <a:endParaRPr lang="it-IT" sz="4000" dirty="0">
              <a:latin typeface="Arial"/>
            </a:endParaRPr>
          </a:p>
          <a:p>
            <a:pPr marL="571500" indent="-571500" algn="just" defTabSz="1828526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supporto tecnico e amministrativo</a:t>
            </a:r>
            <a:endParaRPr lang="it-IT" sz="4000" dirty="0">
              <a:latin typeface="Arial"/>
            </a:endParaRPr>
          </a:p>
          <a:p>
            <a:pPr marL="571500" indent="-571500" algn="just" defTabSz="1828526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condivisione di competenze e strumenti utili</a:t>
            </a:r>
            <a:endParaRPr lang="it-IT" sz="4000" dirty="0">
              <a:latin typeface="Arial"/>
            </a:endParaRPr>
          </a:p>
          <a:p>
            <a:pPr marL="571500" indent="-571500" algn="just" defTabSz="1828526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it-IT" sz="4000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governance unificata</a:t>
            </a:r>
            <a:endParaRPr lang="it-IT" sz="4000" dirty="0"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2E8477-83D3-2FD6-D1DA-D5DA8CF8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195" y="7004304"/>
            <a:ext cx="12314248" cy="6144768"/>
          </a:xfrm>
          <a:prstGeom prst="rect">
            <a:avLst/>
          </a:prstGeom>
        </p:spPr>
      </p:pic>
      <p:pic>
        <p:nvPicPr>
          <p:cNvPr id="4" name="Immagine 40">
            <a:extLst>
              <a:ext uri="{FF2B5EF4-FFF2-40B4-BE49-F238E27FC236}">
                <a16:creationId xmlns:a16="http://schemas.microsoft.com/office/drawing/2014/main" id="{87BD0600-53F4-FA29-C47C-62EBCE8B00B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073615" y="116475"/>
            <a:ext cx="1476677" cy="1703303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Num" idx="25"/>
          </p:nvPr>
        </p:nvSpPr>
        <p:spPr>
          <a:xfrm>
            <a:off x="23051398" y="12953446"/>
            <a:ext cx="996350" cy="511853"/>
          </a:xfrm>
          <a:prstGeom prst="rect">
            <a:avLst/>
          </a:prstGeom>
          <a:noFill/>
          <a:ln w="12600">
            <a:noFill/>
          </a:ln>
        </p:spPr>
        <p:txBody>
          <a:bodyPr lIns="101507" tIns="101507" rIns="101507" bIns="101507" anchor="t">
            <a:noAutofit/>
          </a:bodyPr>
          <a:lstStyle>
            <a:lvl1pPr indent="0" algn="ctr" defTabSz="1650712">
              <a:lnSpc>
                <a:spcPct val="100000"/>
              </a:lnSpc>
              <a:buNone/>
              <a:tabLst>
                <a:tab pos="0" algn="l"/>
              </a:tabLst>
              <a:defRPr lang="it-IT" sz="2000" b="0" u="none" strike="noStrike">
                <a:solidFill>
                  <a:schemeClr val="lt1"/>
                </a:solidFill>
                <a:effectLst/>
                <a:uFillTx/>
                <a:latin typeface="Helvetica Neue Light"/>
                <a:ea typeface="Helvetica Neue Light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Helvetica Neue"/>
              </a:rPr>
              <a:t>13</a:t>
            </a:r>
          </a:p>
        </p:txBody>
      </p:sp>
      <p:sp>
        <p:nvSpPr>
          <p:cNvPr id="237" name="Segnaposto testo 1"/>
          <p:cNvSpPr/>
          <p:nvPr/>
        </p:nvSpPr>
        <p:spPr>
          <a:xfrm>
            <a:off x="461459" y="330610"/>
            <a:ext cx="19401474" cy="1012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9977" tIns="89988" rIns="179977" bIns="89988" anchor="t">
            <a:noAutofit/>
          </a:bodyPr>
          <a:lstStyle/>
          <a:p>
            <a:pPr defTabSz="825716">
              <a:lnSpc>
                <a:spcPct val="100000"/>
              </a:lnSpc>
              <a:spcBef>
                <a:spcPts val="1802"/>
              </a:spcBef>
              <a:tabLst>
                <a:tab pos="0" algn="l"/>
              </a:tabLst>
            </a:pPr>
            <a:r>
              <a:rPr lang="it-IT" sz="5599" b="1" dirty="0">
                <a:solidFill>
                  <a:srgbClr val="265AA6"/>
                </a:solidFill>
                <a:latin typeface="Helvetica Neue"/>
                <a:ea typeface="Helvetica Neue"/>
              </a:rPr>
              <a:t>I SERVIZI</a:t>
            </a:r>
            <a:endParaRPr lang="it-IT" sz="5599" dirty="0">
              <a:latin typeface="Arial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D94DC668-B8D5-92DF-B04E-B55F61E8FF41}"/>
              </a:ext>
            </a:extLst>
          </p:cNvPr>
          <p:cNvSpPr/>
          <p:nvPr/>
        </p:nvSpPr>
        <p:spPr>
          <a:xfrm>
            <a:off x="922959" y="957956"/>
            <a:ext cx="21150656" cy="12129278"/>
          </a:xfrm>
          <a:prstGeom prst="round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just"/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La </a:t>
            </a:r>
            <a:r>
              <a:rPr lang="it-IT" sz="4399" dirty="0">
                <a:solidFill>
                  <a:schemeClr val="bg2">
                    <a:lumMod val="10000"/>
                  </a:schemeClr>
                </a:solidFill>
                <a:latin typeface="Helvetica Neue"/>
              </a:rPr>
              <a:t>Fondazione</a:t>
            </a: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marL="685697" indent="-685697" algn="just">
              <a:buFont typeface="Wingdings" panose="05000000000000000000" pitchFamily="2" charset="2"/>
              <a:buChar char="Ø"/>
            </a:pP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fornisce un servizio di </a:t>
            </a:r>
            <a:r>
              <a:rPr lang="it-IT" sz="3999" b="1" dirty="0">
                <a:solidFill>
                  <a:schemeClr val="bg2">
                    <a:lumMod val="10000"/>
                  </a:schemeClr>
                </a:solidFill>
              </a:rPr>
              <a:t>assistenza tecnica e amministrativa </a:t>
            </a: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alle singole Configurazioni;</a:t>
            </a:r>
          </a:p>
          <a:p>
            <a:pPr marL="685697" indent="-685697" algn="just">
              <a:buFont typeface="Wingdings" panose="05000000000000000000" pitchFamily="2" charset="2"/>
              <a:buChar char="Ø"/>
            </a:pP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gestisce i </a:t>
            </a:r>
            <a:r>
              <a:rPr lang="it-IT" sz="3999" b="1" dirty="0">
                <a:solidFill>
                  <a:schemeClr val="bg2">
                    <a:lumMod val="10000"/>
                  </a:schemeClr>
                </a:solidFill>
              </a:rPr>
              <a:t>rapporti e le comunicazioni da/verso il GSE</a:t>
            </a: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, evitando questi oneri alle singole Configurazioni</a:t>
            </a:r>
          </a:p>
          <a:p>
            <a:pPr marL="685697" indent="-685697" algn="just">
              <a:buFont typeface="Wingdings" panose="05000000000000000000" pitchFamily="2" charset="2"/>
              <a:buChar char="Ø"/>
            </a:pP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si occupa della </a:t>
            </a:r>
            <a:r>
              <a:rPr lang="it-IT" sz="3999" b="1" dirty="0">
                <a:solidFill>
                  <a:schemeClr val="bg2">
                    <a:lumMod val="10000"/>
                  </a:schemeClr>
                </a:solidFill>
              </a:rPr>
              <a:t>distribuzione dei proventi </a:t>
            </a: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in base al Regolamento Generale e ai Regolamenti delle singole Configurazioni</a:t>
            </a:r>
          </a:p>
          <a:p>
            <a:pPr marL="685697" indent="-685697" algn="just">
              <a:buFont typeface="Wingdings" panose="05000000000000000000" pitchFamily="2" charset="2"/>
              <a:buChar char="Ø"/>
            </a:pP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grazie ad una governance unificata è in grado di </a:t>
            </a:r>
            <a:r>
              <a:rPr lang="it-IT" sz="3999" b="1" dirty="0">
                <a:solidFill>
                  <a:schemeClr val="bg2">
                    <a:lumMod val="10000"/>
                  </a:schemeClr>
                </a:solidFill>
              </a:rPr>
              <a:t>contenere i costi amministrativi e gestionali delle singole Configurazioni</a:t>
            </a:r>
          </a:p>
          <a:p>
            <a:pPr algn="just"/>
            <a:endParaRPr lang="it-IT" sz="16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it-IT" sz="3999" b="1" dirty="0">
                <a:solidFill>
                  <a:schemeClr val="bg2">
                    <a:lumMod val="10000"/>
                  </a:schemeClr>
                </a:solidFill>
              </a:rPr>
              <a:t>Ulteriori servizi</a:t>
            </a:r>
            <a:r>
              <a:rPr lang="it-IT" sz="3999" dirty="0">
                <a:solidFill>
                  <a:schemeClr val="bg2">
                    <a:lumMod val="10000"/>
                  </a:schemeClr>
                </a:solidFill>
              </a:rPr>
              <a:t>, come il supporto per le valutazioni preliminari di fattibilità delle iniziative e dei progetti e, per le P.A., l’assistenza per le procedure di gara per la realizzazione degli impianti, possono essere erogati su richiesta.  </a:t>
            </a:r>
          </a:p>
        </p:txBody>
      </p:sp>
      <p:pic>
        <p:nvPicPr>
          <p:cNvPr id="3" name="Immagine 40">
            <a:extLst>
              <a:ext uri="{FF2B5EF4-FFF2-40B4-BE49-F238E27FC236}">
                <a16:creationId xmlns:a16="http://schemas.microsoft.com/office/drawing/2014/main" id="{553379B3-05D0-3A8A-7FE5-AA70481D695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073615" y="116475"/>
            <a:ext cx="1476677" cy="1703303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ttangolo con angoli arrotondati 4"/>
          <p:cNvSpPr/>
          <p:nvPr/>
        </p:nvSpPr>
        <p:spPr>
          <a:xfrm>
            <a:off x="6163057" y="2305364"/>
            <a:ext cx="10602390" cy="4035147"/>
          </a:xfrm>
          <a:prstGeom prst="roundRect">
            <a:avLst>
              <a:gd name="adj" fmla="val 16667"/>
            </a:avLst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amministrazioni locali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 individuate nell’elenco delle amministrazioni pubbliche predisposto dall’ISTAT;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3C3C3C"/>
                </a:solidFill>
                <a:ea typeface="Helvetica Neue"/>
              </a:rPr>
              <a:t>istituzioni pubbliche di assistenza e beneficenza;  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3C3C3C"/>
                </a:solidFill>
                <a:ea typeface="Helvetica Neue"/>
              </a:rPr>
              <a:t>aziende territoriali per l’edilizia residenziale;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PMI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, anche partecipate da enti territoriali, </a:t>
            </a:r>
            <a:r>
              <a:rPr lang="it-IT" sz="1400" dirty="0">
                <a:ea typeface="Helvetica Neue"/>
              </a:rPr>
              <a:t>per le quali a partecipazione alla CER non costituisce l'attività commerciale e industriale principale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3C3C3C"/>
                </a:solidFill>
                <a:ea typeface="Helvetica Neue"/>
              </a:rPr>
              <a:t>aziende pubbliche di servizi alla persona;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enti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 e organismi di </a:t>
            </a:r>
            <a:r>
              <a:rPr lang="it-IT" sz="1400" b="1" dirty="0">
                <a:solidFill>
                  <a:srgbClr val="3C3C3C"/>
                </a:solidFill>
                <a:ea typeface="Helvetica Neue"/>
              </a:rPr>
              <a:t>ricerca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 e </a:t>
            </a:r>
            <a:r>
              <a:rPr lang="it-IT" sz="1400" b="1" dirty="0">
                <a:solidFill>
                  <a:srgbClr val="3C3C3C"/>
                </a:solidFill>
                <a:ea typeface="Helvetica Neue"/>
              </a:rPr>
              <a:t>formazione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3C3C3C"/>
                </a:solidFill>
                <a:ea typeface="Helvetica Neue"/>
              </a:rPr>
              <a:t>associazioni di protezione ambientale;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enti del terzo settore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3C3C3C"/>
                </a:solidFill>
                <a:ea typeface="Helvetica Neue"/>
              </a:rPr>
              <a:t>consorzi di bonifica;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persone fisiche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enti religiosi</a:t>
            </a:r>
            <a:r>
              <a:rPr lang="it-IT" sz="1400" dirty="0">
                <a:solidFill>
                  <a:srgbClr val="3C3C3C"/>
                </a:solidFill>
                <a:ea typeface="Helvetica Neue"/>
              </a:rPr>
              <a:t>;</a:t>
            </a:r>
            <a:endParaRPr lang="it-IT" sz="1400" dirty="0"/>
          </a:p>
          <a:p>
            <a:pPr marL="686057" indent="-686057" algn="just" defTabSz="1650712">
              <a:lnSpc>
                <a:spcPct val="100000"/>
              </a:lnSpc>
              <a:spcBef>
                <a:spcPts val="600"/>
              </a:spcBef>
              <a:buSzPct val="100112"/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3C3C3C"/>
                </a:solidFill>
                <a:ea typeface="Helvetica Neue"/>
              </a:rPr>
              <a:t>associazioni.</a:t>
            </a:r>
            <a:endParaRPr lang="it-IT" sz="1400" dirty="0"/>
          </a:p>
        </p:txBody>
      </p:sp>
      <p:sp>
        <p:nvSpPr>
          <p:cNvPr id="212" name="Segnaposto testo 5"/>
          <p:cNvSpPr/>
          <p:nvPr/>
        </p:nvSpPr>
        <p:spPr>
          <a:xfrm>
            <a:off x="461460" y="330610"/>
            <a:ext cx="10136280" cy="1012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9977" tIns="89988" rIns="179977" bIns="89988" anchor="t">
            <a:noAutofit/>
          </a:bodyPr>
          <a:lstStyle/>
          <a:p>
            <a:pPr defTabSz="825716">
              <a:lnSpc>
                <a:spcPct val="100000"/>
              </a:lnSpc>
              <a:spcBef>
                <a:spcPts val="1802"/>
              </a:spcBef>
              <a:tabLst>
                <a:tab pos="0" algn="l"/>
              </a:tabLst>
            </a:pPr>
            <a:r>
              <a:rPr lang="it-IT" sz="5599" b="1" dirty="0">
                <a:solidFill>
                  <a:srgbClr val="265AA6"/>
                </a:solidFill>
                <a:ea typeface="Helvetica Neue"/>
              </a:rPr>
              <a:t>ADERIRE A CERS LIGURIA</a:t>
            </a:r>
            <a:endParaRPr lang="it-IT" sz="5599" dirty="0"/>
          </a:p>
        </p:txBody>
      </p:sp>
      <p:sp>
        <p:nvSpPr>
          <p:cNvPr id="213" name="CasellaDiTesto 6"/>
          <p:cNvSpPr/>
          <p:nvPr/>
        </p:nvSpPr>
        <p:spPr>
          <a:xfrm>
            <a:off x="674783" y="1489625"/>
            <a:ext cx="22874790" cy="61555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algn="just" defTabSz="1828526">
              <a:lnSpc>
                <a:spcPct val="100000"/>
              </a:lnSpc>
              <a:tabLst>
                <a:tab pos="0" algn="l"/>
              </a:tabLst>
            </a:pPr>
            <a:r>
              <a:rPr lang="it-IT" sz="4000" b="1" dirty="0">
                <a:solidFill>
                  <a:srgbClr val="3C3C3C"/>
                </a:solidFill>
                <a:latin typeface="Helvetica Neue"/>
                <a:ea typeface="Helvetica Neue"/>
              </a:rPr>
              <a:t>Possono far parte</a:t>
            </a:r>
            <a:r>
              <a:rPr lang="it-IT" sz="4000" dirty="0">
                <a:solidFill>
                  <a:srgbClr val="3C3C3C"/>
                </a:solidFill>
                <a:latin typeface="Helvetica Neue"/>
                <a:ea typeface="Helvetica Neue"/>
              </a:rPr>
              <a:t> di CERS Liguria tutti i soggetti previsti dalla legge (D. Lgs n. 199/2021):</a:t>
            </a:r>
            <a:endParaRPr lang="it-IT" sz="4000" dirty="0">
              <a:latin typeface="Arial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4854CFB3-06FB-2607-0BB9-84E5EE7FC569}"/>
              </a:ext>
            </a:extLst>
          </p:cNvPr>
          <p:cNvSpPr txBox="1">
            <a:spLocks/>
          </p:cNvSpPr>
          <p:nvPr/>
        </p:nvSpPr>
        <p:spPr>
          <a:xfrm>
            <a:off x="23051398" y="12953446"/>
            <a:ext cx="996350" cy="511853"/>
          </a:xfrm>
          <a:prstGeom prst="rect">
            <a:avLst/>
          </a:prstGeom>
          <a:noFill/>
          <a:ln w="12600">
            <a:noFill/>
          </a:ln>
        </p:spPr>
        <p:txBody>
          <a:bodyPr lIns="101507" tIns="101507" rIns="101507" bIns="101507" anchor="t">
            <a:noAutofit/>
          </a:bodyPr>
          <a:lstStyle>
            <a:defPPr>
              <a:defRPr lang="it-IT"/>
            </a:defPPr>
            <a:lvl1pPr marL="0" indent="0" algn="ctr" defTabSz="82548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it-IT" sz="1000" b="0" u="none" strike="noStrike" kern="1200">
                <a:solidFill>
                  <a:schemeClr val="lt1"/>
                </a:solidFill>
                <a:effectLst/>
                <a:uFillTx/>
                <a:latin typeface="Helvetica Neue Light"/>
                <a:ea typeface="Helvetica Neue Light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11</a:t>
            </a:r>
            <a:endParaRPr lang="it-IT" sz="20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Immagine 40">
            <a:extLst>
              <a:ext uri="{FF2B5EF4-FFF2-40B4-BE49-F238E27FC236}">
                <a16:creationId xmlns:a16="http://schemas.microsoft.com/office/drawing/2014/main" id="{0C5495C5-DE7B-24C6-1C5E-9ABE9DA1C41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073615" y="116475"/>
            <a:ext cx="1476677" cy="170330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Immagine 42">
            <a:extLst>
              <a:ext uri="{FF2B5EF4-FFF2-40B4-BE49-F238E27FC236}">
                <a16:creationId xmlns:a16="http://schemas.microsoft.com/office/drawing/2014/main" id="{5B7F273E-E7BB-1A03-A94A-63E1C668A57D}"/>
              </a:ext>
            </a:extLst>
          </p:cNvPr>
          <p:cNvPicPr/>
          <p:nvPr/>
        </p:nvPicPr>
        <p:blipFill>
          <a:blip r:embed="rId3"/>
          <a:srcRect l="17404" t="12283" r="19486" b="7174"/>
          <a:stretch/>
        </p:blipFill>
        <p:spPr>
          <a:xfrm>
            <a:off x="461461" y="2432842"/>
            <a:ext cx="5701596" cy="403514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Rettangolo con angoli arrotondati 1">
            <a:extLst>
              <a:ext uri="{FF2B5EF4-FFF2-40B4-BE49-F238E27FC236}">
                <a16:creationId xmlns:a16="http://schemas.microsoft.com/office/drawing/2014/main" id="{2F846644-6E0E-7910-E6BE-01C52DBFD930}"/>
              </a:ext>
            </a:extLst>
          </p:cNvPr>
          <p:cNvSpPr/>
          <p:nvPr/>
        </p:nvSpPr>
        <p:spPr>
          <a:xfrm>
            <a:off x="398856" y="6668175"/>
            <a:ext cx="23586288" cy="1838376"/>
          </a:xfrm>
          <a:prstGeom prst="roundRect">
            <a:avLst>
              <a:gd name="adj" fmla="val 16667"/>
            </a:avLst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algn="just" defTabSz="1650712">
              <a:lnSpc>
                <a:spcPct val="100000"/>
              </a:lnSpc>
              <a:tabLst>
                <a:tab pos="0" algn="l"/>
              </a:tabLst>
            </a:pPr>
            <a:r>
              <a:rPr lang="it-IT" sz="3599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PER ADERIRE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a CERS Liguria è sufficiente inviare il </a:t>
            </a:r>
            <a:r>
              <a:rPr lang="it-IT" sz="3599" b="1" dirty="0">
                <a:solidFill>
                  <a:schemeClr val="tx1"/>
                </a:solidFill>
                <a:latin typeface="Helvetica Neue"/>
                <a:ea typeface="Helvetica Neue"/>
              </a:rPr>
              <a:t>modulo di adesione 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disponibile sul sito della Fondazione </a:t>
            </a:r>
            <a:r>
              <a:rPr lang="it-IT" sz="3599" b="1" dirty="0">
                <a:solidFill>
                  <a:srgbClr val="EC762C"/>
                </a:solidFill>
                <a:highlight>
                  <a:srgbClr val="FFFF00"/>
                </a:highlight>
                <a:latin typeface="Helvetica Neue"/>
                <a:ea typeface="Helvetica Neue"/>
              </a:rPr>
              <a:t>https://cersliguria.it/ 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(sezione «</a:t>
            </a:r>
            <a:r>
              <a:rPr lang="it-IT" sz="3599" b="1" dirty="0">
                <a:solidFill>
                  <a:schemeClr val="tx1"/>
                </a:solidFill>
                <a:latin typeface="Helvetica Neue"/>
                <a:ea typeface="Helvetica Neue"/>
              </a:rPr>
              <a:t>Chi può aderire»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) all’indirizzo di posta elettronica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segreteria@cersliguria.it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oppure via PEC a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cersliguria@pec.buffetti.it.</a:t>
            </a:r>
            <a:endParaRPr lang="it-IT" sz="3200" dirty="0">
              <a:latin typeface="Arial"/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C6D31083-4B5B-B27B-FC3A-A74388E9271D}"/>
              </a:ext>
            </a:extLst>
          </p:cNvPr>
          <p:cNvSpPr/>
          <p:nvPr/>
        </p:nvSpPr>
        <p:spPr>
          <a:xfrm>
            <a:off x="461460" y="8818087"/>
            <a:ext cx="23367804" cy="4531369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38160" anchor="ctr">
            <a:spAutoFit/>
          </a:bodyPr>
          <a:lstStyle/>
          <a:p>
            <a:pPr algn="just" defTabSz="1650712">
              <a:lnSpc>
                <a:spcPct val="100000"/>
              </a:lnSpc>
              <a:tabLst>
                <a:tab pos="0" algn="l"/>
              </a:tabLst>
            </a:pP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È prevista una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QUOTA UNA TANTUM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in seguito alla formale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ammissione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alla Comunità (</a:t>
            </a:r>
            <a:r>
              <a:rPr lang="it-IT" sz="3600" dirty="0">
                <a:solidFill>
                  <a:schemeClr val="dk2">
                    <a:lumMod val="50000"/>
                  </a:schemeClr>
                </a:solidFill>
              </a:rPr>
              <a:t>prima seduta del CDA di CERS Liguria)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. </a:t>
            </a:r>
          </a:p>
          <a:p>
            <a:pPr marL="571500" indent="-571500" algn="just" defTabSz="1650712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Partecipanti: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 la quota varia in base ai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consumi annuali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, partendo da un minimo di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30 €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 fino ad un massimo di 1.000 € (consumi superiori a 3 GWh/anno). Le persone fisiche con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ISEE &lt; 20.000 € 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e le imprese qualificate come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micro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 e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PMI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in condizioni di povertà energetica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</a:rPr>
              <a:t> (rapporto tra la spesa energetica e il fatturato superiore al 3%) </a:t>
            </a:r>
            <a:r>
              <a:rPr lang="it-IT" sz="3599" b="1" dirty="0">
                <a:solidFill>
                  <a:schemeClr val="dk2">
                    <a:lumMod val="50000"/>
                  </a:schemeClr>
                </a:solidFill>
              </a:rPr>
              <a:t>non sono tenute al pagamento della quota. </a:t>
            </a:r>
          </a:p>
          <a:p>
            <a:pPr marL="571500" indent="-571500" algn="just" defTabSz="165071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it-IT" sz="3599" b="1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Fondatori:</a:t>
            </a:r>
            <a:r>
              <a:rPr lang="it-IT" sz="3599" dirty="0">
                <a:solidFill>
                  <a:schemeClr val="dk2">
                    <a:lumMod val="50000"/>
                  </a:schemeClr>
                </a:solidFill>
                <a:latin typeface="Helvetica Neue"/>
                <a:ea typeface="Helvetica Neue"/>
              </a:rPr>
              <a:t> la quota è di 5.000 €; per università ed enti di ricerca tale quota è ridotta a 1.000 €. </a:t>
            </a:r>
            <a:endParaRPr lang="it-IT" sz="1600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38A44BB8-7ED4-FD4D-9416-D937A1B7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84" y="1178700"/>
            <a:ext cx="13102380" cy="1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21000A-0281-1C12-A8DC-129EBEFCB0C2}"/>
              </a:ext>
            </a:extLst>
          </p:cNvPr>
          <p:cNvSpPr txBox="1"/>
          <p:nvPr/>
        </p:nvSpPr>
        <p:spPr>
          <a:xfrm>
            <a:off x="6915912" y="4542573"/>
            <a:ext cx="10552176" cy="3557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Ing. Silvia Moggia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Responsabile Settore Pianificazione Energetica e Condivisione dell’Energia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Area Energia 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IRE SPA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b="1" dirty="0">
              <a:solidFill>
                <a:srgbClr val="FFFFFF"/>
              </a:solidFill>
              <a:latin typeface="Helvetica Neue"/>
            </a:endParaRP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+mn-ea"/>
                <a:cs typeface="+mn-cs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moggia@ireliguria.it</a:t>
            </a:r>
            <a:endParaRPr kumimoji="0" lang="it-IT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+mn-ea"/>
              <a:cs typeface="+mn-cs"/>
              <a:sym typeface="Helvetica Neue"/>
            </a:endParaRP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info@ireliiguria.it</a:t>
            </a:r>
            <a:r>
              <a:rPr lang="it-IT" sz="2400" b="1" dirty="0">
                <a:solidFill>
                  <a:schemeClr val="bg1"/>
                </a:solidFill>
                <a:latin typeface="Helvetica Neue"/>
              </a:rPr>
              <a:t> </a:t>
            </a:r>
            <a:endParaRPr kumimoji="0" lang="it-IT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33C36C-2253-81BF-A098-6BD9CA9884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10173311" y="9334448"/>
            <a:ext cx="4426581" cy="3202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A13F3-4E51-6A87-7095-03C76B15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sto">
            <a:extLst>
              <a:ext uri="{FF2B5EF4-FFF2-40B4-BE49-F238E27FC236}">
                <a16:creationId xmlns:a16="http://schemas.microsoft.com/office/drawing/2014/main" id="{1A1082D4-3C52-E2A0-1F53-41AA2E4E915D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1814319" y="4756620"/>
            <a:ext cx="20755361" cy="38412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>
                <a:solidFill>
                  <a:srgbClr val="FFFFFF"/>
                </a:solidFill>
              </a:defRPr>
            </a:lvl1pPr>
          </a:lstStyle>
          <a:p>
            <a:pPr algn="just"/>
            <a:r>
              <a:rPr lang="it-IT" sz="4400" b="1" dirty="0"/>
              <a:t>RENOSS​, </a:t>
            </a:r>
            <a:r>
              <a:rPr lang="it-IT" sz="4400" dirty="0"/>
              <a:t>la </a:t>
            </a:r>
            <a:r>
              <a:rPr lang="it-IT" sz="4400" b="1" dirty="0" err="1"/>
              <a:t>REte</a:t>
            </a:r>
            <a:r>
              <a:rPr lang="it-IT" sz="4400" b="1" dirty="0"/>
              <a:t> Nazionale di One Stop Shop, </a:t>
            </a:r>
            <a:r>
              <a:rPr lang="it-IT" sz="4400" dirty="0"/>
              <a:t>è un progetto nazionale voluto dal </a:t>
            </a:r>
            <a:r>
              <a:rPr lang="it-IT" sz="4400" b="1" dirty="0"/>
              <a:t>MASE</a:t>
            </a:r>
            <a:r>
              <a:rPr lang="it-IT" sz="4400" dirty="0"/>
              <a:t> (Ministero per l’Ambiente e la Sicurezza Energetica) e affidato a </a:t>
            </a:r>
            <a:r>
              <a:rPr lang="it-IT" sz="4400" b="1" dirty="0"/>
              <a:t>RENAEL</a:t>
            </a:r>
            <a:r>
              <a:rPr lang="it-IT" sz="4400" dirty="0"/>
              <a:t> (Rete Nazionale Agenzie Energetiche Locali) per lo sviluppo di una </a:t>
            </a:r>
            <a:r>
              <a:rPr lang="it-IT" sz="4400" b="1" dirty="0"/>
              <a:t>rete di sportelli unici (OSS) </a:t>
            </a:r>
            <a:r>
              <a:rPr lang="it-IT" sz="4400" dirty="0"/>
              <a:t>per la promozione delle Comunità Energetiche Rinnovabili (CER). </a:t>
            </a:r>
          </a:p>
          <a:p>
            <a:pPr algn="just"/>
            <a:endParaRPr lang="it-IT" sz="4400" dirty="0"/>
          </a:p>
          <a:p>
            <a:pPr algn="just"/>
            <a:br>
              <a:rPr lang="it-IT" sz="4400" dirty="0"/>
            </a:br>
            <a:endParaRPr lang="it-IT" sz="4400" dirty="0"/>
          </a:p>
        </p:txBody>
      </p:sp>
      <p:sp>
        <p:nvSpPr>
          <p:cNvPr id="2" name="Titolo">
            <a:extLst>
              <a:ext uri="{FF2B5EF4-FFF2-40B4-BE49-F238E27FC236}">
                <a16:creationId xmlns:a16="http://schemas.microsoft.com/office/drawing/2014/main" id="{D92C3839-DC14-3948-8402-FCD7C161E0E0}"/>
              </a:ext>
            </a:extLst>
          </p:cNvPr>
          <p:cNvSpPr txBox="1">
            <a:spLocks/>
          </p:cNvSpPr>
          <p:nvPr/>
        </p:nvSpPr>
        <p:spPr>
          <a:xfrm>
            <a:off x="1814319" y="1116101"/>
            <a:ext cx="21971004" cy="177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-20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dirty="0"/>
              <a:t>RENOSS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57E74A-0CF1-0C1A-BF23-B52BCDFC8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22569680" y="12265309"/>
            <a:ext cx="1440480" cy="1042259"/>
          </a:xfrm>
          <a:prstGeom prst="rect">
            <a:avLst/>
          </a:prstGeom>
        </p:spPr>
      </p:pic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EEB1E534-C3D3-FF6F-1163-9C18DF1E7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4985" y="584252"/>
            <a:ext cx="9290338" cy="10636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53209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A4D9D-2E8B-B82B-0DA7-75DF181AD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id="{3CEB76F7-E9E8-EB17-5C33-06623D4A3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6" y="94804"/>
            <a:ext cx="9975207" cy="14106413"/>
          </a:xfrm>
          <a:prstGeom prst="rect">
            <a:avLst/>
          </a:prstGeom>
        </p:spPr>
      </p:pic>
      <p:sp>
        <p:nvSpPr>
          <p:cNvPr id="176" name="Titolo">
            <a:extLst>
              <a:ext uri="{FF2B5EF4-FFF2-40B4-BE49-F238E27FC236}">
                <a16:creationId xmlns:a16="http://schemas.microsoft.com/office/drawing/2014/main" id="{03CAF0C4-48FC-ECF1-5792-626A20E4491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494985" y="4851739"/>
            <a:ext cx="7017131" cy="17751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0000" spc="-200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4400" dirty="0">
                <a:latin typeface="+mj-lt"/>
              </a:rPr>
              <a:t>RENOSS</a:t>
            </a:r>
            <a:r>
              <a:rPr lang="it-IT" sz="4400" b="0" dirty="0">
                <a:latin typeface="+mj-lt"/>
              </a:rPr>
              <a:t> è coordinato e gestito da </a:t>
            </a:r>
            <a:r>
              <a:rPr lang="it-IT" sz="4400" dirty="0">
                <a:latin typeface="+mj-lt"/>
              </a:rPr>
              <a:t>RENAEL</a:t>
            </a:r>
            <a:r>
              <a:rPr lang="it-IT" sz="4400" b="0" dirty="0">
                <a:latin typeface="+mj-lt"/>
              </a:rPr>
              <a:t> con il coinvolgimento diretto ed operativo delle </a:t>
            </a:r>
            <a:r>
              <a:rPr lang="it-IT" sz="4400" dirty="0">
                <a:latin typeface="+mj-lt"/>
              </a:rPr>
              <a:t>Agenzie per l’Energia </a:t>
            </a:r>
            <a:r>
              <a:rPr lang="it-IT" sz="4400" b="0" dirty="0">
                <a:latin typeface="+mj-lt"/>
              </a:rPr>
              <a:t>ad essa associate</a:t>
            </a:r>
            <a:br>
              <a:rPr lang="it-IT" sz="3800" b="0" dirty="0">
                <a:latin typeface="+mj-lt"/>
              </a:rPr>
            </a:br>
            <a:br>
              <a:rPr lang="it-IT" sz="4400" b="0" dirty="0">
                <a:latin typeface="+mj-lt"/>
              </a:rPr>
            </a:br>
            <a:br>
              <a:rPr lang="it-IT" sz="3200" b="0" dirty="0">
                <a:latin typeface="+mj-lt"/>
              </a:rPr>
            </a:br>
            <a:br>
              <a:rPr lang="it-IT" sz="3500" dirty="0">
                <a:latin typeface="+mj-lt"/>
              </a:rPr>
            </a:br>
            <a:endParaRPr sz="3500" dirty="0">
              <a:latin typeface="+mj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5CC5D6C-60E8-E4C7-41C5-B9F721C1CA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618785" y="6343339"/>
            <a:ext cx="2253099" cy="1630229"/>
          </a:xfrm>
          <a:prstGeom prst="rect">
            <a:avLst/>
          </a:prstGeom>
        </p:spPr>
      </p:pic>
      <p:pic>
        <p:nvPicPr>
          <p:cNvPr id="13" name="Immagine" descr="Immagine">
            <a:extLst>
              <a:ext uri="{FF2B5EF4-FFF2-40B4-BE49-F238E27FC236}">
                <a16:creationId xmlns:a16="http://schemas.microsoft.com/office/drawing/2014/main" id="{D97A5216-D288-7F25-76DF-FFA52082A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4985" y="584252"/>
            <a:ext cx="9290338" cy="106369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C290DCE-22FD-345C-7577-6AE9C0DAB5BE}"/>
              </a:ext>
            </a:extLst>
          </p:cNvPr>
          <p:cNvCxnSpPr>
            <a:cxnSpLocks/>
          </p:cNvCxnSpPr>
          <p:nvPr/>
        </p:nvCxnSpPr>
        <p:spPr>
          <a:xfrm flipV="1">
            <a:off x="2871884" y="5376672"/>
            <a:ext cx="822292" cy="966667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039593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49F3C-4754-04DE-8E6F-3BF5F22D7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sto">
            <a:extLst>
              <a:ext uri="{FF2B5EF4-FFF2-40B4-BE49-F238E27FC236}">
                <a16:creationId xmlns:a16="http://schemas.microsoft.com/office/drawing/2014/main" id="{42439265-4301-7BEC-104E-EB23FA656004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598677" y="2869482"/>
            <a:ext cx="23186645" cy="5306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>
                <a:solidFill>
                  <a:srgbClr val="FFFFFF"/>
                </a:solidFill>
              </a:defRPr>
            </a:lvl1pPr>
          </a:lstStyle>
          <a:p>
            <a:pPr algn="just"/>
            <a:r>
              <a:rPr lang="it-IT" sz="4400" dirty="0">
                <a:cs typeface="Helvetica" panose="020B0604020202020204" pitchFamily="34" charset="0"/>
              </a:rPr>
              <a:t>Gli </a:t>
            </a:r>
            <a:r>
              <a:rPr lang="it-IT" sz="4400" b="1" dirty="0">
                <a:cs typeface="Helvetica" panose="020B0604020202020204" pitchFamily="34" charset="0"/>
              </a:rPr>
              <a:t>One Stop Shop </a:t>
            </a:r>
            <a:r>
              <a:rPr lang="it-IT" sz="4400" dirty="0">
                <a:cs typeface="Helvetica" panose="020B0604020202020204" pitchFamily="34" charset="0"/>
              </a:rPr>
              <a:t>del </a:t>
            </a:r>
            <a:r>
              <a:rPr lang="it-IT" sz="4400" b="1" dirty="0">
                <a:cs typeface="Helvetica" panose="020B0604020202020204" pitchFamily="34" charset="0"/>
              </a:rPr>
              <a:t>modello RENOSS </a:t>
            </a:r>
            <a:r>
              <a:rPr lang="it-IT" sz="4400" dirty="0">
                <a:cs typeface="Helvetica" panose="020B0604020202020204" pitchFamily="34" charset="0"/>
              </a:rPr>
              <a:t>sono </a:t>
            </a:r>
            <a:r>
              <a:rPr lang="it-IT" sz="4400" b="1" dirty="0">
                <a:cs typeface="Helvetica" panose="020B0604020202020204" pitchFamily="34" charset="0"/>
              </a:rPr>
              <a:t>sportelli fisici </a:t>
            </a:r>
            <a:r>
              <a:rPr lang="it-IT" sz="4400" dirty="0">
                <a:cs typeface="Helvetica" panose="020B0604020202020204" pitchFamily="34" charset="0"/>
              </a:rPr>
              <a:t>o </a:t>
            </a:r>
            <a:r>
              <a:rPr lang="it-IT" sz="4400" b="1" dirty="0">
                <a:cs typeface="Helvetica" panose="020B0604020202020204" pitchFamily="34" charset="0"/>
              </a:rPr>
              <a:t>virtuali</a:t>
            </a:r>
            <a:r>
              <a:rPr lang="it-IT" sz="4400" dirty="0">
                <a:cs typeface="Helvetica" panose="020B0604020202020204" pitchFamily="34" charset="0"/>
              </a:rPr>
              <a:t> che offrono, grazie ad una metodologia studiata e sviluppata ad hoc, un </a:t>
            </a:r>
            <a:r>
              <a:rPr lang="it-IT" sz="4400" b="1" i="1" dirty="0">
                <a:cs typeface="Helvetica" panose="020B0604020202020204" pitchFamily="34" charset="0"/>
              </a:rPr>
              <a:t>servizio integrato e semplificato </a:t>
            </a:r>
            <a:r>
              <a:rPr lang="it-IT" sz="4400" dirty="0">
                <a:cs typeface="Helvetica" panose="020B0604020202020204" pitchFamily="34" charset="0"/>
              </a:rPr>
              <a:t>per </a:t>
            </a:r>
            <a:r>
              <a:rPr lang="it-IT" sz="4400" i="1" dirty="0">
                <a:cs typeface="Helvetica" panose="020B0604020202020204" pitchFamily="34" charset="0"/>
              </a:rPr>
              <a:t>cittadini, imprese, enti del terzo settore e pubbliche amministrazioni</a:t>
            </a:r>
            <a:r>
              <a:rPr lang="it-IT" sz="4400" dirty="0">
                <a:cs typeface="Helvetica" panose="020B0604020202020204" pitchFamily="34" charset="0"/>
              </a:rPr>
              <a:t>, che facilita l’accesso alle informazioni, offre supporto gratuito per </a:t>
            </a:r>
            <a:r>
              <a:rPr lang="it-IT" sz="4400" b="1" dirty="0">
                <a:cs typeface="Helvetica" panose="020B0604020202020204" pitchFamily="34" charset="0"/>
              </a:rPr>
              <a:t>servizi legati alla transizione energetica </a:t>
            </a:r>
            <a:r>
              <a:rPr lang="it-IT" sz="4400" dirty="0">
                <a:cs typeface="Helvetica" panose="020B0604020202020204" pitchFamily="34" charset="0"/>
              </a:rPr>
              <a:t>e nello specifico alla creazione di </a:t>
            </a:r>
            <a:r>
              <a:rPr lang="it-IT" sz="4400" b="1" dirty="0">
                <a:cs typeface="Helvetica" panose="020B0604020202020204" pitchFamily="34" charset="0"/>
              </a:rPr>
              <a:t>CER. </a:t>
            </a:r>
          </a:p>
          <a:p>
            <a:pPr algn="just"/>
            <a:r>
              <a:rPr lang="it-IT" sz="4400" dirty="0"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3" name="Titolo">
            <a:extLst>
              <a:ext uri="{FF2B5EF4-FFF2-40B4-BE49-F238E27FC236}">
                <a16:creationId xmlns:a16="http://schemas.microsoft.com/office/drawing/2014/main" id="{56905988-13BB-27C1-25BE-7AD3DEBB3A40}"/>
              </a:ext>
            </a:extLst>
          </p:cNvPr>
          <p:cNvSpPr txBox="1">
            <a:spLocks/>
          </p:cNvSpPr>
          <p:nvPr/>
        </p:nvSpPr>
        <p:spPr>
          <a:xfrm>
            <a:off x="1814319" y="1116101"/>
            <a:ext cx="21971004" cy="177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-20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dirty="0"/>
              <a:t>Gli OSS</a:t>
            </a:r>
          </a:p>
        </p:txBody>
      </p:sp>
      <p:sp>
        <p:nvSpPr>
          <p:cNvPr id="4" name="Testo">
            <a:extLst>
              <a:ext uri="{FF2B5EF4-FFF2-40B4-BE49-F238E27FC236}">
                <a16:creationId xmlns:a16="http://schemas.microsoft.com/office/drawing/2014/main" id="{7C7606C0-BE72-704B-A12A-75F443BB7BDC}"/>
              </a:ext>
            </a:extLst>
          </p:cNvPr>
          <p:cNvSpPr txBox="1">
            <a:spLocks/>
          </p:cNvSpPr>
          <p:nvPr/>
        </p:nvSpPr>
        <p:spPr>
          <a:xfrm>
            <a:off x="598678" y="7158396"/>
            <a:ext cx="23186644" cy="3688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571500" indent="-571500" hangingPunct="1">
              <a:buFont typeface="Wingdings" panose="05000000000000000000" pitchFamily="2" charset="2"/>
              <a:buChar char="Ø"/>
            </a:pPr>
            <a:r>
              <a:rPr lang="it-IT" sz="3200" b="1" dirty="0">
                <a:latin typeface="+mj-lt"/>
              </a:rPr>
              <a:t>Stimolare i territori </a:t>
            </a:r>
            <a:r>
              <a:rPr lang="it-IT" sz="3200" dirty="0">
                <a:latin typeface="+mj-lt"/>
              </a:rPr>
              <a:t>(cittadini, PMI, Enti del Terzo Settore, Pubbliche Amministrazioni), perché meglio comprendano e accedano alle </a:t>
            </a:r>
            <a:r>
              <a:rPr lang="it-IT" sz="3200" b="1" dirty="0">
                <a:latin typeface="+mj-lt"/>
              </a:rPr>
              <a:t>possibilità di finanziamento </a:t>
            </a:r>
            <a:r>
              <a:rPr lang="it-IT" sz="3200" dirty="0">
                <a:latin typeface="+mj-lt"/>
              </a:rPr>
              <a:t>del PNRR, Investimento 1.2, della Componente 2, Missione 2 del PNRR ("</a:t>
            </a:r>
            <a:r>
              <a:rPr lang="it-IT" sz="3200" i="1" dirty="0">
                <a:latin typeface="+mj-lt"/>
              </a:rPr>
              <a:t>Promozione delle energie rinnovabili per le comunità energetiche e l'autoconsumo</a:t>
            </a:r>
            <a:r>
              <a:rPr lang="it-IT" sz="3200" dirty="0">
                <a:latin typeface="+mj-lt"/>
              </a:rPr>
              <a:t>") e agli strumenti di incentivazione forniti dal GSE in ambito CER.</a:t>
            </a:r>
            <a:br>
              <a:rPr lang="it-IT" sz="3200" dirty="0"/>
            </a:br>
            <a:endParaRPr lang="it-IT" sz="3200" dirty="0"/>
          </a:p>
          <a:p>
            <a:pPr marL="571500" indent="-571500" hangingPunct="1">
              <a:buFont typeface="Wingdings" panose="05000000000000000000" pitchFamily="2" charset="2"/>
              <a:buChar char="Ø"/>
            </a:pPr>
            <a:r>
              <a:rPr lang="it-IT" sz="3200" b="1" dirty="0"/>
              <a:t>Facilitare l'ingresso dei soggetti ammissibili in una CER o in un gruppo di Autoconsumo collettivo </a:t>
            </a:r>
            <a:r>
              <a:rPr lang="it-IT" sz="3200" dirty="0"/>
              <a:t>e in generale divenire il punto di riferimento nell’ambito della transizione energetica con fonti rinnovabili. </a:t>
            </a:r>
          </a:p>
          <a:p>
            <a:pPr hangingPunct="1"/>
            <a:endParaRPr lang="it-IT" sz="3200" dirty="0"/>
          </a:p>
          <a:p>
            <a:pPr marL="571500" indent="-571500" hangingPunct="1">
              <a:buFont typeface="Wingdings" panose="05000000000000000000" pitchFamily="2" charset="2"/>
              <a:buChar char="Ø"/>
            </a:pPr>
            <a:r>
              <a:rPr lang="it-IT" sz="3200" dirty="0"/>
              <a:t>Nell’ambito del progetto RENOSS gli OSS sono inoltre in grado di restituire a MASE e GSE le problematiche e le difficoltà intercettate sui territori e le best practice attraverso un processo coordinato.</a:t>
            </a:r>
          </a:p>
          <a:p>
            <a:pPr algn="just" hangingPunct="1"/>
            <a:endParaRPr lang="it-IT" sz="3600" dirty="0"/>
          </a:p>
          <a:p>
            <a:pPr algn="just" hangingPunct="1"/>
            <a:endParaRPr lang="it-IT" sz="360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06B71AC-1004-C663-C354-6C067DE51B3D}"/>
              </a:ext>
            </a:extLst>
          </p:cNvPr>
          <p:cNvSpPr/>
          <p:nvPr/>
        </p:nvSpPr>
        <p:spPr>
          <a:xfrm>
            <a:off x="256033" y="6986016"/>
            <a:ext cx="23884128" cy="5815584"/>
          </a:xfrm>
          <a:prstGeom prst="roundRect">
            <a:avLst/>
          </a:prstGeom>
          <a:noFill/>
          <a:ln w="57150" cap="flat">
            <a:solidFill>
              <a:schemeClr val="bg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091122-228B-9720-8D68-5162726B3454}"/>
              </a:ext>
            </a:extLst>
          </p:cNvPr>
          <p:cNvSpPr txBox="1"/>
          <p:nvPr/>
        </p:nvSpPr>
        <p:spPr>
          <a:xfrm>
            <a:off x="6423660" y="6284285"/>
            <a:ext cx="12188952" cy="701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Neue"/>
              </a:rPr>
              <a:t>OBIETTIVI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949B5A5-7F49-A184-E66E-7113AE39F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22569680" y="12265309"/>
            <a:ext cx="1440480" cy="1042259"/>
          </a:xfrm>
          <a:prstGeom prst="rect">
            <a:avLst/>
          </a:prstGeom>
        </p:spPr>
      </p:pic>
      <p:pic>
        <p:nvPicPr>
          <p:cNvPr id="15" name="Immagine" descr="Immagine">
            <a:extLst>
              <a:ext uri="{FF2B5EF4-FFF2-40B4-BE49-F238E27FC236}">
                <a16:creationId xmlns:a16="http://schemas.microsoft.com/office/drawing/2014/main" id="{D52BF06D-96F9-F099-38D5-10609180A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4985" y="584252"/>
            <a:ext cx="9290338" cy="10636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49454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92243-DC7E-0A29-80BD-22363C1FA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sto">
            <a:extLst>
              <a:ext uri="{FF2B5EF4-FFF2-40B4-BE49-F238E27FC236}">
                <a16:creationId xmlns:a16="http://schemas.microsoft.com/office/drawing/2014/main" id="{14085187-6A1C-0E17-D9AD-A6441AE28B83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1206498" y="2981065"/>
            <a:ext cx="22750782" cy="979005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>
              <a:defRPr sz="4000" b="0">
                <a:solidFill>
                  <a:srgbClr val="FFFFFF"/>
                </a:solidFill>
              </a:defRPr>
            </a:lvl1pPr>
          </a:lstStyle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b="1" dirty="0"/>
              <a:t>Attività informative </a:t>
            </a:r>
            <a:r>
              <a:rPr lang="it-IT" sz="6200" dirty="0"/>
              <a:t>e di sensibilizzazione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Attività di </a:t>
            </a:r>
            <a:r>
              <a:rPr lang="it-IT" sz="6200" b="1" dirty="0"/>
              <a:t>formazione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all’identificazione di soggetti promotori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b="1" dirty="0"/>
              <a:t>Studio di fattibilità tecnico-economica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alla redazione di </a:t>
            </a:r>
            <a:r>
              <a:rPr lang="it-IT" sz="6200" b="1" dirty="0"/>
              <a:t>Statuto, Regolamento e Atto costitutivo </a:t>
            </a:r>
            <a:r>
              <a:rPr lang="it-IT" sz="6200" dirty="0"/>
              <a:t>per la costituzione di CER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Attività di informazione su </a:t>
            </a:r>
            <a:r>
              <a:rPr lang="it-IT" sz="6200" b="1" dirty="0"/>
              <a:t>casi studio</a:t>
            </a:r>
            <a:r>
              <a:rPr lang="it-IT" sz="6200" dirty="0"/>
              <a:t>, creazione di </a:t>
            </a:r>
            <a:r>
              <a:rPr lang="it-IT" sz="6200" b="1" dirty="0"/>
              <a:t>network</a:t>
            </a:r>
            <a:r>
              <a:rPr lang="it-IT" sz="6200" dirty="0"/>
              <a:t> tra CER esistenti, </a:t>
            </a:r>
            <a:r>
              <a:rPr lang="it-IT" sz="6200" b="1" dirty="0"/>
              <a:t>tavoli tecnici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Capitolati tipo, elenco professionisti ed installatori e validazione progetti e impianti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di richiesta per </a:t>
            </a:r>
            <a:r>
              <a:rPr lang="it-IT" sz="6200" b="1" dirty="0"/>
              <a:t>contributi PNRR </a:t>
            </a:r>
            <a:r>
              <a:rPr lang="it-IT" sz="6200" dirty="0"/>
              <a:t>a fondo perduto (M2C2 I1.2)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alla richiesta di sovvenzioni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alla promozione della CER per acquisizione nuovi soci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al referente per </a:t>
            </a:r>
            <a:r>
              <a:rPr lang="it-IT" sz="6200" b="1" dirty="0"/>
              <a:t>attivazione configurazione </a:t>
            </a:r>
            <a:r>
              <a:rPr lang="it-IT" sz="6200" dirty="0"/>
              <a:t>CACER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al referente per la </a:t>
            </a:r>
            <a:r>
              <a:rPr lang="it-IT" sz="6200" b="1" dirty="0"/>
              <a:t>ripartizione incentivi </a:t>
            </a:r>
            <a:r>
              <a:rPr lang="it-IT" sz="6200" dirty="0"/>
              <a:t>CER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Attività di </a:t>
            </a:r>
            <a:r>
              <a:rPr lang="it-IT" sz="6200" b="1" dirty="0"/>
              <a:t>gestione amministrativa, monitoraggio e valutazione </a:t>
            </a:r>
            <a:r>
              <a:rPr lang="it-IT" sz="6200" dirty="0"/>
              <a:t>della CER</a:t>
            </a:r>
          </a:p>
          <a:p>
            <a:pPr marL="1143000" indent="-1143000">
              <a:lnSpc>
                <a:spcPct val="120000"/>
              </a:lnSpc>
              <a:buFont typeface="+mj-lt"/>
              <a:buAutoNum type="arabicPeriod"/>
            </a:pPr>
            <a:r>
              <a:rPr lang="it-IT" sz="6200" dirty="0"/>
              <a:t>Supporto nell’erogazione di altri servizi energetici</a:t>
            </a:r>
            <a:br>
              <a:rPr lang="it-IT" sz="5000" dirty="0"/>
            </a:br>
            <a:br>
              <a:rPr lang="it-IT" sz="5000" dirty="0"/>
            </a:br>
            <a:endParaRPr sz="5000" dirty="0"/>
          </a:p>
        </p:txBody>
      </p:sp>
      <p:sp>
        <p:nvSpPr>
          <p:cNvPr id="7" name="Titolo">
            <a:extLst>
              <a:ext uri="{FF2B5EF4-FFF2-40B4-BE49-F238E27FC236}">
                <a16:creationId xmlns:a16="http://schemas.microsoft.com/office/drawing/2014/main" id="{6567AD55-A84C-60C5-EB0B-18F3B61BA77D}"/>
              </a:ext>
            </a:extLst>
          </p:cNvPr>
          <p:cNvSpPr txBox="1">
            <a:spLocks/>
          </p:cNvSpPr>
          <p:nvPr/>
        </p:nvSpPr>
        <p:spPr>
          <a:xfrm>
            <a:off x="954676" y="796796"/>
            <a:ext cx="21971004" cy="168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 fontScale="90000" lnSpcReduction="2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-20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sz="7800" dirty="0"/>
              <a:t>I Servizi</a:t>
            </a:r>
            <a:br>
              <a:rPr lang="it-IT" dirty="0"/>
            </a:b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27FB328-26B4-C35E-3503-8794D1D7E8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22569680" y="12265309"/>
            <a:ext cx="1440480" cy="1042259"/>
          </a:xfrm>
          <a:prstGeom prst="rect">
            <a:avLst/>
          </a:prstGeom>
        </p:spPr>
      </p:pic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474425C5-596B-350B-B4AC-B83782178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4985" y="584252"/>
            <a:ext cx="9290338" cy="10636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72023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18E61-8EC7-C22E-026E-0F996A194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olo">
            <a:extLst>
              <a:ext uri="{FF2B5EF4-FFF2-40B4-BE49-F238E27FC236}">
                <a16:creationId xmlns:a16="http://schemas.microsoft.com/office/drawing/2014/main" id="{34203CBF-2F87-7F99-D737-F48A80BC5C2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4676" y="796796"/>
            <a:ext cx="21971004" cy="16887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>
              <a:defRPr sz="10000" spc="-200">
                <a:solidFill>
                  <a:srgbClr val="FFFFFF"/>
                </a:solidFill>
              </a:defRPr>
            </a:lvl1pPr>
          </a:lstStyle>
          <a:p>
            <a:r>
              <a:rPr lang="it-IT" sz="7800" dirty="0"/>
              <a:t>Lo Sportello Virtuale RENOSS</a:t>
            </a:r>
            <a:br>
              <a:rPr lang="it-IT" dirty="0"/>
            </a:br>
            <a:endParaRPr dirty="0"/>
          </a:p>
        </p:txBody>
      </p:sp>
      <p:pic>
        <p:nvPicPr>
          <p:cNvPr id="2" name="Immagine 1" descr="Immagine che contiene cerchio, Elementi grafici, simbolo, arte&#10;&#10;Il contenuto generato dall'IA potrebbe non essere corretto.">
            <a:extLst>
              <a:ext uri="{FF2B5EF4-FFF2-40B4-BE49-F238E27FC236}">
                <a16:creationId xmlns:a16="http://schemas.microsoft.com/office/drawing/2014/main" id="{847501B8-35BB-238E-41A0-25CEC7981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279" y="10924435"/>
            <a:ext cx="1721224" cy="1688748"/>
          </a:xfrm>
          <a:prstGeom prst="rect">
            <a:avLst/>
          </a:prstGeom>
        </p:spPr>
      </p:pic>
      <p:pic>
        <p:nvPicPr>
          <p:cNvPr id="4" name="Immagine 3" descr="Immagine che contiene testo, schermata, software, Sistema operativo&#10;&#10;Il contenuto generato dall'IA potrebbe non essere corretto.">
            <a:extLst>
              <a:ext uri="{FF2B5EF4-FFF2-40B4-BE49-F238E27FC236}">
                <a16:creationId xmlns:a16="http://schemas.microsoft.com/office/drawing/2014/main" id="{7FFCD7FF-6307-0543-37A7-C651F4614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098" y="427614"/>
            <a:ext cx="8397903" cy="3733096"/>
          </a:xfrm>
          <a:prstGeom prst="rect">
            <a:avLst/>
          </a:prstGeom>
        </p:spPr>
      </p:pic>
      <p:sp>
        <p:nvSpPr>
          <p:cNvPr id="177" name="Testo">
            <a:extLst>
              <a:ext uri="{FF2B5EF4-FFF2-40B4-BE49-F238E27FC236}">
                <a16:creationId xmlns:a16="http://schemas.microsoft.com/office/drawing/2014/main" id="{824D6077-A413-160A-B9DE-F1019EAD1EB0}"/>
              </a:ext>
            </a:extLst>
          </p:cNvPr>
          <p:cNvSpPr txBox="1">
            <a:spLocks/>
          </p:cNvSpPr>
          <p:nvPr/>
        </p:nvSpPr>
        <p:spPr>
          <a:xfrm>
            <a:off x="954676" y="2294162"/>
            <a:ext cx="13986620" cy="530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571500" indent="-571500" algn="just" hangingPunct="1">
              <a:buFont typeface="Wingdings" panose="05000000000000000000" pitchFamily="2" charset="2"/>
              <a:buChar char="Ø"/>
            </a:pPr>
            <a:r>
              <a:rPr lang="it-IT" sz="4400" dirty="0"/>
              <a:t>Lo sportello virtuale  </a:t>
            </a:r>
            <a:r>
              <a:rPr lang="it-IT" sz="4400" b="1" dirty="0">
                <a:highlight>
                  <a:srgbClr val="FFFF00"/>
                </a:highlight>
                <a:hlinkClick r:id="rId5"/>
              </a:rPr>
              <a:t>renoss.it </a:t>
            </a:r>
            <a:r>
              <a:rPr lang="it-IT" sz="4400" b="1" dirty="0"/>
              <a:t>, </a:t>
            </a:r>
            <a:r>
              <a:rPr lang="it-IT" sz="4400" dirty="0"/>
              <a:t>è stato creato per facilitare cittadini, Piccole Medie Imprese, Enti del Terzo Settore, Pubblica Amministrazione, nella </a:t>
            </a:r>
            <a:r>
              <a:rPr lang="it-IT" sz="4400" i="1" dirty="0"/>
              <a:t>ricerca di informazioni in ambito CER ed energia condivisa e per guidarli nei percorsi più adeguati da seguire</a:t>
            </a:r>
            <a:r>
              <a:rPr lang="it-IT" sz="4400" dirty="0"/>
              <a:t>, secondo la loro natura, </a:t>
            </a:r>
            <a:r>
              <a:rPr lang="it-IT" sz="4400" i="1" dirty="0"/>
              <a:t>per entrare in una CER o per crearne una</a:t>
            </a:r>
            <a:r>
              <a:rPr lang="it-IT" sz="4400" dirty="0"/>
              <a:t>. </a:t>
            </a:r>
          </a:p>
          <a:p>
            <a:pPr marL="571500" indent="-571500" algn="just" hangingPunct="1">
              <a:buFont typeface="Wingdings" panose="05000000000000000000" pitchFamily="2" charset="2"/>
              <a:buChar char="Ø"/>
            </a:pPr>
            <a:endParaRPr lang="it-IT" sz="4400" dirty="0"/>
          </a:p>
          <a:p>
            <a:pPr marL="571500" indent="-571500" algn="just" hangingPunct="1">
              <a:buFont typeface="Wingdings" panose="05000000000000000000" pitchFamily="2" charset="2"/>
              <a:buChar char="Ø"/>
            </a:pPr>
            <a:endParaRPr lang="it-IT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6073B5-E9E2-72E1-C985-5B395380FDAB}"/>
              </a:ext>
            </a:extLst>
          </p:cNvPr>
          <p:cNvSpPr txBox="1"/>
          <p:nvPr/>
        </p:nvSpPr>
        <p:spPr>
          <a:xfrm>
            <a:off x="790956" y="8171405"/>
            <a:ext cx="14150340" cy="5544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marR="0" lvl="0" indent="-571500" algn="just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Un pacchetto di 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documenti digitali, e non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, a disposizione di ciascun OSS per </a:t>
            </a:r>
            <a:r>
              <a:rPr kumimoji="0" lang="it-IT" sz="4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informare, formare, accompagnare tecnicamente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, attraverso presentazioni, check list e altri strumenti utili </a:t>
            </a:r>
            <a:r>
              <a:rPr kumimoji="0" lang="it-IT" sz="4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per l’accesso ai contributi PNRR e agli incentivi (tariffa incentivante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). </a:t>
            </a:r>
            <a:b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</a:b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Helvetica Neue"/>
              </a:rPr>
              <a:t> 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just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Neue"/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163A0FFE-7B0B-A878-58D2-4F4359241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097" y="4160710"/>
            <a:ext cx="8397903" cy="46345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E06A7A-7172-0370-A78F-428384382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6098" y="8807549"/>
            <a:ext cx="8397903" cy="46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886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49413-B8F5-BB91-9C90-091867613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olo">
            <a:extLst>
              <a:ext uri="{FF2B5EF4-FFF2-40B4-BE49-F238E27FC236}">
                <a16:creationId xmlns:a16="http://schemas.microsoft.com/office/drawing/2014/main" id="{EE7E4531-23F5-CD04-F934-DE02CD88A8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71050" y="610313"/>
            <a:ext cx="18568926" cy="177514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0000" spc="-200">
                <a:solidFill>
                  <a:srgbClr val="FFFFFF"/>
                </a:solidFill>
              </a:defRPr>
            </a:lvl1pPr>
          </a:lstStyle>
          <a:p>
            <a:r>
              <a:rPr lang="it-IT" sz="7000" dirty="0"/>
              <a:t>Lo Sportello Regionale Ligure</a:t>
            </a:r>
            <a:endParaRPr sz="7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15F7FF-FDB1-AB4D-6C50-E325B3A8C4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22318646" y="12253239"/>
            <a:ext cx="1440480" cy="104225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FE8C2C-8F22-02CE-4733-A892F73D3DF6}"/>
              </a:ext>
            </a:extLst>
          </p:cNvPr>
          <p:cNvSpPr txBox="1"/>
          <p:nvPr/>
        </p:nvSpPr>
        <p:spPr>
          <a:xfrm>
            <a:off x="1271050" y="3881623"/>
            <a:ext cx="14090870" cy="92240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Dal 5 giugno 2025 è attivo presso IRE il servizio di </a:t>
            </a:r>
            <a:r>
              <a:rPr lang="it-IT" b="1" dirty="0">
                <a:solidFill>
                  <a:schemeClr val="bg1"/>
                </a:solidFill>
              </a:rPr>
              <a:t>Sportello ufficiale della Regione Liguria sulle CER</a:t>
            </a:r>
            <a:r>
              <a:rPr lang="it-IT" dirty="0">
                <a:solidFill>
                  <a:schemeClr val="bg1"/>
                </a:solidFill>
              </a:rPr>
              <a:t>, sviluppato in sinergia con il </a:t>
            </a:r>
            <a:r>
              <a:rPr lang="it-IT" b="1" dirty="0">
                <a:solidFill>
                  <a:schemeClr val="bg1"/>
                </a:solidFill>
              </a:rPr>
              <a:t>progetto RENOSS</a:t>
            </a:r>
            <a:r>
              <a:rPr lang="it-IT" dirty="0">
                <a:solidFill>
                  <a:schemeClr val="bg1"/>
                </a:solidFill>
              </a:rPr>
              <a:t> (</a:t>
            </a:r>
            <a:r>
              <a:rPr lang="it-IT" dirty="0" err="1">
                <a:solidFill>
                  <a:schemeClr val="bg1"/>
                </a:solidFill>
              </a:rPr>
              <a:t>REte</a:t>
            </a:r>
            <a:r>
              <a:rPr lang="it-IT" dirty="0">
                <a:solidFill>
                  <a:schemeClr val="bg1"/>
                </a:solidFill>
              </a:rPr>
              <a:t> Nazionale One Stop Shop).</a:t>
            </a:r>
            <a:endParaRPr lang="it-IT" sz="4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Lo Sportello fornisce</a:t>
            </a:r>
            <a:r>
              <a:rPr lang="it-IT" b="1" dirty="0">
                <a:solidFill>
                  <a:schemeClr val="bg1"/>
                </a:solidFill>
              </a:rPr>
              <a:t> assistenza a qualunque soggetto</a:t>
            </a:r>
            <a:r>
              <a:rPr lang="it-IT" dirty="0">
                <a:solidFill>
                  <a:schemeClr val="bg1"/>
                </a:solidFill>
              </a:rPr>
              <a:t>, non solo</a:t>
            </a:r>
            <a:r>
              <a:rPr lang="it-IT" b="1" dirty="0">
                <a:solidFill>
                  <a:schemeClr val="bg1"/>
                </a:solidFill>
              </a:rPr>
              <a:t> </a:t>
            </a:r>
            <a:r>
              <a:rPr lang="it-IT" dirty="0">
                <a:solidFill>
                  <a:schemeClr val="bg1"/>
                </a:solidFill>
              </a:rPr>
              <a:t>enti pubblici ed imprese, ma anche privati cittadini, associazioni, parrocchie per quesiti</a:t>
            </a:r>
            <a:r>
              <a:rPr lang="it-IT" b="1" dirty="0">
                <a:solidFill>
                  <a:schemeClr val="bg1"/>
                </a:solidFill>
              </a:rPr>
              <a:t> di natura tecnica, legale ed amministrativa </a:t>
            </a:r>
            <a:r>
              <a:rPr lang="it-IT" dirty="0">
                <a:solidFill>
                  <a:schemeClr val="bg1"/>
                </a:solidFill>
              </a:rPr>
              <a:t>sulle CER.</a:t>
            </a:r>
            <a:endParaRPr lang="it-IT" sz="4800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La </a:t>
            </a:r>
            <a:r>
              <a:rPr lang="it-IT" b="1" dirty="0">
                <a:solidFill>
                  <a:schemeClr val="bg1"/>
                </a:solidFill>
              </a:rPr>
              <a:t>pagina web </a:t>
            </a:r>
            <a:r>
              <a:rPr lang="it-IT" dirty="0">
                <a:solidFill>
                  <a:schemeClr val="bg1"/>
                </a:solidFill>
              </a:rPr>
              <a:t>dedicata allo Sportello è raggiungibile sul sito di IRE:</a:t>
            </a:r>
            <a:r>
              <a:rPr lang="it-IT" b="1" dirty="0">
                <a:solidFill>
                  <a:schemeClr val="bg1"/>
                </a:solidFill>
              </a:rPr>
              <a:t> https://www.ireliguria.it/index.php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64FCF752-715B-5283-F203-41BED504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933" t="11241" r="35367" b="3621"/>
          <a:stretch>
            <a:fillRect/>
          </a:stretch>
        </p:blipFill>
        <p:spPr>
          <a:xfrm>
            <a:off x="16203168" y="-61337"/>
            <a:ext cx="8180832" cy="137773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F267349-2438-A64A-0E7F-F0BC2BA77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530" y="2106480"/>
            <a:ext cx="2916902" cy="14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20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A2A18-E169-5D01-75B6-CD32DC03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735C5144-54A9-91F2-55BF-7F2443FF1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999476"/>
              </p:ext>
            </p:extLst>
          </p:nvPr>
        </p:nvGraphicFramePr>
        <p:xfrm>
          <a:off x="4064000" y="1439333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2526FA0F-BE74-C8BF-9017-02084CB7B1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22318646" y="12253239"/>
            <a:ext cx="1440480" cy="1042259"/>
          </a:xfrm>
          <a:prstGeom prst="rect">
            <a:avLst/>
          </a:prstGeom>
        </p:spPr>
      </p:pic>
      <p:pic>
        <p:nvPicPr>
          <p:cNvPr id="12" name="Immagine 11" descr="Immagine che contiene testo, elettronica, schermata, software&#10;&#10;Il contenuto generato dall'IA potrebbe non essere corretto.">
            <a:extLst>
              <a:ext uri="{FF2B5EF4-FFF2-40B4-BE49-F238E27FC236}">
                <a16:creationId xmlns:a16="http://schemas.microsoft.com/office/drawing/2014/main" id="{AEEFC997-50FA-F29F-7CE4-6B70C0C6F2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33" t="27773" r="7397"/>
          <a:stretch>
            <a:fillRect/>
          </a:stretch>
        </p:blipFill>
        <p:spPr bwMode="auto">
          <a:xfrm>
            <a:off x="1644714" y="3810262"/>
            <a:ext cx="5810885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7F69EF6D-7877-F5CD-AAAA-6CCD75EFAC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2" t="25145" r="12578"/>
          <a:stretch>
            <a:fillRect/>
          </a:stretch>
        </p:blipFill>
        <p:spPr bwMode="auto">
          <a:xfrm>
            <a:off x="624874" y="7729139"/>
            <a:ext cx="5718810" cy="346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5EAFACEF-89F7-5C83-4481-3707E31635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882" t="25570" r="15114" b="16668"/>
          <a:stretch>
            <a:fillRect/>
          </a:stretch>
        </p:blipFill>
        <p:spPr bwMode="auto">
          <a:xfrm>
            <a:off x="8289417" y="10566039"/>
            <a:ext cx="5756910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 descr="Immagine che contiene testo, elettronica, schermata, software&#10;&#10;Il contenuto generato dall'IA potrebbe non essere corretto.">
            <a:extLst>
              <a:ext uri="{FF2B5EF4-FFF2-40B4-BE49-F238E27FC236}">
                <a16:creationId xmlns:a16="http://schemas.microsoft.com/office/drawing/2014/main" id="{0F47BA3F-4616-D74A-6E71-434D516854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702" t="21767" r="23602" b="8613"/>
          <a:stretch>
            <a:fillRect/>
          </a:stretch>
        </p:blipFill>
        <p:spPr bwMode="auto">
          <a:xfrm>
            <a:off x="16933481" y="941631"/>
            <a:ext cx="5812155" cy="4511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magine 15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28018622-D2A9-B28C-BB4B-3E765C4C53D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040" t="21580" r="24154" b="9364"/>
          <a:stretch>
            <a:fillRect/>
          </a:stretch>
        </p:blipFill>
        <p:spPr bwMode="auto">
          <a:xfrm>
            <a:off x="16933481" y="7510406"/>
            <a:ext cx="5805805" cy="44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magine 16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6F51E53B-423E-F95F-4CE6-0FF132A65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982" t="22793" r="23243" b="834"/>
          <a:stretch>
            <a:fillRect/>
          </a:stretch>
        </p:blipFill>
        <p:spPr bwMode="auto">
          <a:xfrm>
            <a:off x="7954612" y="3472201"/>
            <a:ext cx="7290223" cy="5864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itolo">
            <a:extLst>
              <a:ext uri="{FF2B5EF4-FFF2-40B4-BE49-F238E27FC236}">
                <a16:creationId xmlns:a16="http://schemas.microsoft.com/office/drawing/2014/main" id="{E788B774-DD89-C051-232F-376D8FA95942}"/>
              </a:ext>
            </a:extLst>
          </p:cNvPr>
          <p:cNvSpPr txBox="1">
            <a:spLocks/>
          </p:cNvSpPr>
          <p:nvPr/>
        </p:nvSpPr>
        <p:spPr>
          <a:xfrm>
            <a:off x="1206498" y="941631"/>
            <a:ext cx="21971004" cy="177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-20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sz="7000"/>
              <a:t>Lo Sportello Regionale Ligure</a:t>
            </a:r>
            <a:endParaRPr lang="it-IT" sz="7000" dirty="0"/>
          </a:p>
        </p:txBody>
      </p:sp>
    </p:spTree>
    <p:extLst>
      <p:ext uri="{BB962C8B-B14F-4D97-AF65-F5344CB8AC3E}">
        <p14:creationId xmlns:p14="http://schemas.microsoft.com/office/powerpoint/2010/main" val="26363505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D1FC8-49B8-0844-7CE0-ABB36CCAE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olo">
            <a:extLst>
              <a:ext uri="{FF2B5EF4-FFF2-40B4-BE49-F238E27FC236}">
                <a16:creationId xmlns:a16="http://schemas.microsoft.com/office/drawing/2014/main" id="{2949AF15-E994-4BF5-6F2B-FB44EFB9DE5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6498" y="894364"/>
            <a:ext cx="21971004" cy="1775143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>
              <a:defRPr sz="10000" spc="-200">
                <a:solidFill>
                  <a:srgbClr val="FFFFFF"/>
                </a:solidFill>
              </a:defRPr>
            </a:lvl1pPr>
          </a:lstStyle>
          <a:p>
            <a:r>
              <a:rPr lang="it-IT" sz="7800" dirty="0"/>
              <a:t>IRE per le CER</a:t>
            </a:r>
            <a:br>
              <a:rPr lang="it-IT" dirty="0"/>
            </a:br>
            <a:endParaRPr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126E34B-2F90-31D8-C20C-F804FE656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23187" r="8180" b="17014"/>
          <a:stretch>
            <a:fillRect/>
          </a:stretch>
        </p:blipFill>
        <p:spPr>
          <a:xfrm>
            <a:off x="22355222" y="451261"/>
            <a:ext cx="1440480" cy="1042259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99D7B47B-AE4E-E2AB-5A11-0B863CC19C49}"/>
              </a:ext>
            </a:extLst>
          </p:cNvPr>
          <p:cNvSpPr txBox="1">
            <a:spLocks/>
          </p:cNvSpPr>
          <p:nvPr/>
        </p:nvSpPr>
        <p:spPr>
          <a:xfrm>
            <a:off x="628467" y="1748805"/>
            <a:ext cx="18577526" cy="2715724"/>
          </a:xfrm>
          <a:prstGeom prst="rect">
            <a:avLst/>
          </a:prstGeom>
          <a:ln>
            <a:noFill/>
          </a:ln>
        </p:spPr>
        <p:txBody>
          <a:bodyPr/>
          <a:lstStyle>
            <a:lvl1pPr marL="179388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Wingdings" panose="05000000000000000000" pitchFamily="2" charset="2"/>
              <a:buChar char="§"/>
              <a:tabLst/>
              <a:defRPr sz="1800" b="0" i="0" u="none" strike="noStrike" cap="none" spc="0" baseline="0">
                <a:solidFill>
                  <a:srgbClr val="3C3C3C"/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  <a:lvl2pPr marL="357982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3C3C3C"/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2pPr>
            <a:lvl3pPr marL="537369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3C3C3C"/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3pPr>
            <a:lvl4pPr marL="716757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Wingdings" panose="05000000000000000000" pitchFamily="2" charset="2"/>
              <a:buChar char="§"/>
              <a:tabLst/>
              <a:defRPr sz="1400" b="0" i="0" u="none" strike="noStrike" cap="none" spc="0" baseline="0">
                <a:solidFill>
                  <a:srgbClr val="3C3C3C"/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4pPr>
            <a:lvl5pPr marL="896144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Wingdings" panose="05000000000000000000" pitchFamily="2" charset="2"/>
              <a:buChar char="§"/>
              <a:tabLst/>
              <a:defRPr sz="1400" b="0" i="0" u="none" strike="noStrike" cap="none" spc="0" baseline="0">
                <a:solidFill>
                  <a:srgbClr val="3C3C3C"/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1258888" marR="0" lvl="0" indent="-276225" algn="just" defTabSz="825500" rtl="0" eaLnBrk="1" fontAlgn="auto" latinLnBrk="0" hangingPunct="0">
              <a:spcBef>
                <a:spcPts val="0"/>
              </a:spcBef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it-IT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Gill Sans MT" panose="020B0502020104020203" pitchFamily="34" charset="0"/>
              <a:cs typeface="Times New Roman" panose="02020603050405020304" pitchFamily="18" charset="0"/>
              <a:sym typeface="Helvetica Neue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3200" b="1" dirty="0">
                <a:solidFill>
                  <a:schemeClr val="bg1"/>
                </a:solidFill>
              </a:rPr>
              <a:t>Tavoli tecnici </a:t>
            </a:r>
            <a:r>
              <a:rPr lang="it-IT" sz="3200" dirty="0">
                <a:solidFill>
                  <a:schemeClr val="bg1"/>
                </a:solidFill>
              </a:rPr>
              <a:t>regionali e nazionali sulle CER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3200" b="1" dirty="0">
                <a:solidFill>
                  <a:schemeClr val="bg1"/>
                </a:solidFill>
              </a:rPr>
              <a:t>Progetti internazionali</a:t>
            </a:r>
            <a:r>
              <a:rPr lang="it-IT" sz="3200" dirty="0">
                <a:solidFill>
                  <a:schemeClr val="bg1"/>
                </a:solidFill>
              </a:rPr>
              <a:t>: Interreg Spazio Alpino «</a:t>
            </a:r>
            <a:r>
              <a:rPr lang="it-IT" sz="3200" dirty="0" err="1">
                <a:solidFill>
                  <a:schemeClr val="bg1"/>
                </a:solidFill>
              </a:rPr>
              <a:t>Alpgrids</a:t>
            </a:r>
            <a:r>
              <a:rPr lang="it-IT" sz="3200" dirty="0">
                <a:solidFill>
                  <a:schemeClr val="bg1"/>
                </a:solidFill>
              </a:rPr>
              <a:t>» (microreti e condivisione dell’energia) e Interreg IT-FR Marittimo «Invece» (creazione di prototipi e modelli di CER, di un osservatorio transalpino delle CER per produrre dati, studi, analisi e supportare la definizione di politiche pubbliche innovative e assistenza a 6 CER Liguri selezionate con manifestazione di interesse)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3200" b="1" u="sng" dirty="0">
                <a:solidFill>
                  <a:schemeClr val="bg1"/>
                </a:solidFill>
              </a:rPr>
              <a:t>Formazione ed informazione </a:t>
            </a:r>
            <a:r>
              <a:rPr lang="it-IT" sz="3200" dirty="0">
                <a:solidFill>
                  <a:schemeClr val="bg1"/>
                </a:solidFill>
              </a:rPr>
              <a:t>per conto di Regione Liguria, Camera di Commercio di Genova, Associazioni di Categoria.., </a:t>
            </a:r>
            <a:r>
              <a:rPr lang="it-IT" sz="3200" b="1" dirty="0">
                <a:solidFill>
                  <a:schemeClr val="bg1"/>
                </a:solidFill>
              </a:rPr>
              <a:t>Incontri pubblici e convegni </a:t>
            </a:r>
            <a:r>
              <a:rPr lang="it-IT" sz="3200" dirty="0">
                <a:solidFill>
                  <a:schemeClr val="bg1"/>
                </a:solidFill>
              </a:rPr>
              <a:t>rivolti ad imprese, cittadini, studenti, Enti pubblici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3200" b="1" dirty="0">
                <a:solidFill>
                  <a:schemeClr val="bg1"/>
                </a:solidFill>
              </a:rPr>
              <a:t>Studi, analisi e valutazione del potenziale fotovoltaico </a:t>
            </a:r>
            <a:r>
              <a:rPr lang="it-IT" sz="3200" dirty="0">
                <a:solidFill>
                  <a:schemeClr val="bg1"/>
                </a:solidFill>
              </a:rPr>
              <a:t>(C.M. di Genova, </a:t>
            </a:r>
            <a:r>
              <a:rPr lang="it-IT" sz="3200" dirty="0" err="1">
                <a:solidFill>
                  <a:schemeClr val="bg1"/>
                </a:solidFill>
              </a:rPr>
              <a:t>AdSP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MaLOcc</a:t>
            </a:r>
            <a:r>
              <a:rPr lang="it-IT" sz="3200" dirty="0">
                <a:solidFill>
                  <a:schemeClr val="bg1"/>
                </a:solidFill>
              </a:rPr>
              <a:t>…)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3200" b="1" u="sng" dirty="0">
                <a:solidFill>
                  <a:schemeClr val="bg1"/>
                </a:solidFill>
              </a:rPr>
              <a:t>Supporto ai territori per l’avvio di iniziative locali </a:t>
            </a:r>
            <a:r>
              <a:rPr lang="it-IT" sz="3200" b="1" dirty="0">
                <a:solidFill>
                  <a:schemeClr val="bg1"/>
                </a:solidFill>
              </a:rPr>
              <a:t>(</a:t>
            </a:r>
            <a:r>
              <a:rPr lang="it-IT" sz="3200" dirty="0">
                <a:solidFill>
                  <a:schemeClr val="bg1"/>
                </a:solidFill>
              </a:rPr>
              <a:t>Fondazione De Mari, CCIAA Genova, Regione Liguria..</a:t>
            </a:r>
            <a:r>
              <a:rPr lang="it-IT" sz="3200" b="1" dirty="0">
                <a:solidFill>
                  <a:schemeClr val="bg1"/>
                </a:solidFill>
              </a:rPr>
              <a:t>): studi di fattibilità tecnico economica e predisposizione di atto costitutivo, statuto e regolamento delle CER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it-IT" sz="3200" b="1" dirty="0">
              <a:solidFill>
                <a:schemeClr val="bg1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it-IT" sz="3200" b="1" dirty="0">
              <a:solidFill>
                <a:schemeClr val="bg1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it-IT" sz="3200" b="1" dirty="0">
              <a:solidFill>
                <a:schemeClr val="bg1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it-IT" sz="3200" b="1" dirty="0">
              <a:solidFill>
                <a:schemeClr val="bg1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it-IT" sz="3200" b="1" u="sng" dirty="0">
                <a:solidFill>
                  <a:schemeClr val="bg1"/>
                </a:solidFill>
              </a:rPr>
              <a:t>Gestione tecnico - amministrativa di CER</a:t>
            </a:r>
          </a:p>
          <a:p>
            <a:pPr marL="178594" lvl="1" indent="0" algn="just">
              <a:spcBef>
                <a:spcPts val="300"/>
              </a:spcBef>
              <a:buNone/>
            </a:pPr>
            <a:endParaRPr lang="it-IT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78594" lvl="1" indent="0" algn="just">
              <a:spcBef>
                <a:spcPts val="600"/>
              </a:spcBef>
              <a:buFont typeface="Wingdings" panose="05000000000000000000" pitchFamily="2" charset="2"/>
              <a:buNone/>
            </a:pPr>
            <a:endParaRPr lang="it-IT" sz="3200" dirty="0">
              <a:solidFill>
                <a:schemeClr val="bg1"/>
              </a:solidFill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7" name="Google Shape;72;p17" descr="Immagine che contiene testo, mappa, diagramma, schermata">
            <a:extLst>
              <a:ext uri="{FF2B5EF4-FFF2-40B4-BE49-F238E27FC236}">
                <a16:creationId xmlns:a16="http://schemas.microsoft.com/office/drawing/2014/main" id="{F31A1CCB-5A5E-597F-6E7A-84507EEFF8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0118" b="7217"/>
          <a:stretch/>
        </p:blipFill>
        <p:spPr>
          <a:xfrm>
            <a:off x="19336587" y="9742984"/>
            <a:ext cx="4700016" cy="260946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DC6BD70-6880-CAE8-4858-9D2A144E911C}"/>
              </a:ext>
            </a:extLst>
          </p:cNvPr>
          <p:cNvSpPr txBox="1"/>
          <p:nvPr/>
        </p:nvSpPr>
        <p:spPr>
          <a:xfrm>
            <a:off x="7589520" y="9705007"/>
            <a:ext cx="11232849" cy="2604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just" defTabSz="2438338" rtl="0" eaLnBrk="1" fontAlgn="auto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Times New Roman" panose="02020603050405020304" pitchFamily="18" charset="0"/>
                <a:sym typeface="Helvetica Neue"/>
              </a:rPr>
              <a:t>Bando CER  2024 </a:t>
            </a:r>
            <a:r>
              <a:rPr kumimoji="0" lang="it-IT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Times New Roman" panose="02020603050405020304" pitchFamily="18" charset="0"/>
                <a:sym typeface="Helvetica Neue"/>
              </a:rPr>
              <a:t>- Assistenza tecnica a Comuni liguri sotto i 5.000 abitanti per la redazione di Studi di Fattibilità Tecnico Economici finalizzati all’avvio di CER, in collaborazione con UNIGE: supporto a 6 configurazioni (per un totale di circa 30 comuni coinvolti) tra Autoconsumo Individuale a Distanza (AD) e CER sul territorio ligure, fornendo studi di fattibilità e documentazione legale – amministrativa (in caso di CER) per la costituzione delle configurazioni. 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8B2CA078-C255-8C6D-7F0F-82B487FA3CA3}"/>
              </a:ext>
            </a:extLst>
          </p:cNvPr>
          <p:cNvSpPr txBox="1">
            <a:spLocks/>
          </p:cNvSpPr>
          <p:nvPr/>
        </p:nvSpPr>
        <p:spPr>
          <a:xfrm>
            <a:off x="19321347" y="4108536"/>
            <a:ext cx="4700016" cy="4214896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1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Wingdings" panose="05000000000000000000" pitchFamily="2" charset="2"/>
              <a:buNone/>
              <a:tabLst/>
              <a:defRPr kumimoji="0" lang="it-IT" sz="2000" b="0" i="0" u="none" strike="noStrike" cap="none" spc="0" normalizeH="0" baseline="0" dirty="0">
                <a:ln>
                  <a:noFill/>
                </a:ln>
                <a:solidFill>
                  <a:srgbClr val="3162AB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357982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537369" marR="0" indent="-179388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823119" marR="0" indent="-28575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002506" marR="0" indent="-28575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1A836"/>
              </a:buClr>
              <a:buSzPct val="125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9050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2225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5400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857500" marR="0" indent="-317500" algn="l" defTabSz="412750" rtl="0" eaLnBrk="1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it-IT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8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D7DD5FFB-424A-E375-6571-6504FCAF0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3985" y="4288907"/>
            <a:ext cx="4700015" cy="3854154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88AC57B9-8373-D1C4-253E-937AA194EE9D}"/>
              </a:ext>
            </a:extLst>
          </p:cNvPr>
          <p:cNvSpPr/>
          <p:nvPr/>
        </p:nvSpPr>
        <p:spPr>
          <a:xfrm>
            <a:off x="7351775" y="9499419"/>
            <a:ext cx="16824961" cy="3096593"/>
          </a:xfrm>
          <a:prstGeom prst="roundRect">
            <a:avLst/>
          </a:prstGeom>
          <a:noFill/>
          <a:ln w="57150" cap="flat">
            <a:solidFill>
              <a:schemeClr val="bg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42432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1550</Words>
  <Application>Microsoft Office PowerPoint</Application>
  <PresentationFormat>Personalizzato</PresentationFormat>
  <Paragraphs>106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Arial</vt:lpstr>
      <vt:lpstr>Calibri</vt:lpstr>
      <vt:lpstr>Gill Sans MT</vt:lpstr>
      <vt:lpstr>Helvetica</vt:lpstr>
      <vt:lpstr>Helvetica Neue</vt:lpstr>
      <vt:lpstr>Helvetica Neue Medium</vt:lpstr>
      <vt:lpstr>Times New Roman</vt:lpstr>
      <vt:lpstr>Wingdings</vt:lpstr>
      <vt:lpstr>21_BasicWhite</vt:lpstr>
      <vt:lpstr>Presentazione standard di PowerPoint</vt:lpstr>
      <vt:lpstr>Presentazione standard di PowerPoint</vt:lpstr>
      <vt:lpstr>RENOSS è coordinato e gestito da RENAEL con il coinvolgimento diretto ed operativo delle Agenzie per l’Energia ad essa associate    </vt:lpstr>
      <vt:lpstr>Presentazione standard di PowerPoint</vt:lpstr>
      <vt:lpstr>Presentazione standard di PowerPoint</vt:lpstr>
      <vt:lpstr>Lo Sportello Virtuale RENOSS </vt:lpstr>
      <vt:lpstr>Lo Sportello Regionale Ligure</vt:lpstr>
      <vt:lpstr>Presentazione standard di PowerPoint</vt:lpstr>
      <vt:lpstr>IRE per le CER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cp:lastModifiedBy>Moggia Silvia</cp:lastModifiedBy>
  <cp:revision>22</cp:revision>
  <cp:lastPrinted>2025-09-22T15:51:25Z</cp:lastPrinted>
  <dcterms:modified xsi:type="dcterms:W3CDTF">2026-02-11T12:34:39Z</dcterms:modified>
</cp:coreProperties>
</file>